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1" r:id="rId2"/>
    <p:sldMasterId id="2147483674" r:id="rId3"/>
  </p:sldMasterIdLst>
  <p:notesMasterIdLst>
    <p:notesMasterId r:id="rId32"/>
  </p:notesMasterIdLst>
  <p:sldIdLst>
    <p:sldId id="256" r:id="rId4"/>
    <p:sldId id="289" r:id="rId5"/>
    <p:sldId id="291" r:id="rId6"/>
    <p:sldId id="292" r:id="rId7"/>
    <p:sldId id="294" r:id="rId8"/>
    <p:sldId id="302" r:id="rId9"/>
    <p:sldId id="305" r:id="rId10"/>
    <p:sldId id="299" r:id="rId11"/>
    <p:sldId id="301" r:id="rId12"/>
    <p:sldId id="309" r:id="rId13"/>
    <p:sldId id="310" r:id="rId14"/>
    <p:sldId id="320" r:id="rId15"/>
    <p:sldId id="311" r:id="rId16"/>
    <p:sldId id="312" r:id="rId17"/>
    <p:sldId id="308" r:id="rId18"/>
    <p:sldId id="313" r:id="rId19"/>
    <p:sldId id="318" r:id="rId20"/>
    <p:sldId id="315" r:id="rId21"/>
    <p:sldId id="306" r:id="rId22"/>
    <p:sldId id="307" r:id="rId23"/>
    <p:sldId id="323" r:id="rId24"/>
    <p:sldId id="324" r:id="rId25"/>
    <p:sldId id="316" r:id="rId26"/>
    <p:sldId id="317" r:id="rId27"/>
    <p:sldId id="327" r:id="rId28"/>
    <p:sldId id="322" r:id="rId29"/>
    <p:sldId id="321" r:id="rId30"/>
    <p:sldId id="297" r:id="rId31"/>
  </p:sldIdLst>
  <p:sldSz cx="13003213" cy="9752013"/>
  <p:notesSz cx="6858000" cy="9144000"/>
  <p:defaultTextStyle>
    <a:defPPr>
      <a:defRPr lang="en-US"/>
    </a:defPPr>
    <a:lvl1pPr algn="l" rtl="0" fontAlgn="base">
      <a:spcBef>
        <a:spcPct val="0"/>
      </a:spcBef>
      <a:spcAft>
        <a:spcPct val="0"/>
      </a:spcAft>
      <a:defRPr sz="1200" kern="1200">
        <a:solidFill>
          <a:srgbClr val="FFFFFF"/>
        </a:solidFill>
        <a:latin typeface="Lucida Grande" charset="0"/>
        <a:ea typeface="Lucida Grande" charset="0"/>
        <a:cs typeface="Lucida Grande" charset="0"/>
        <a:sym typeface="Lucida Grande" charset="0"/>
      </a:defRPr>
    </a:lvl1pPr>
    <a:lvl2pPr marL="457200" algn="l" rtl="0" fontAlgn="base">
      <a:spcBef>
        <a:spcPct val="0"/>
      </a:spcBef>
      <a:spcAft>
        <a:spcPct val="0"/>
      </a:spcAft>
      <a:defRPr sz="1200" kern="1200">
        <a:solidFill>
          <a:srgbClr val="FFFFFF"/>
        </a:solidFill>
        <a:latin typeface="Lucida Grande" charset="0"/>
        <a:ea typeface="Lucida Grande" charset="0"/>
        <a:cs typeface="Lucida Grande" charset="0"/>
        <a:sym typeface="Lucida Grande" charset="0"/>
      </a:defRPr>
    </a:lvl2pPr>
    <a:lvl3pPr marL="914400" algn="l" rtl="0" fontAlgn="base">
      <a:spcBef>
        <a:spcPct val="0"/>
      </a:spcBef>
      <a:spcAft>
        <a:spcPct val="0"/>
      </a:spcAft>
      <a:defRPr sz="1200" kern="1200">
        <a:solidFill>
          <a:srgbClr val="FFFFFF"/>
        </a:solidFill>
        <a:latin typeface="Lucida Grande" charset="0"/>
        <a:ea typeface="Lucida Grande" charset="0"/>
        <a:cs typeface="Lucida Grande" charset="0"/>
        <a:sym typeface="Lucida Grande" charset="0"/>
      </a:defRPr>
    </a:lvl3pPr>
    <a:lvl4pPr marL="1371600" algn="l" rtl="0" fontAlgn="base">
      <a:spcBef>
        <a:spcPct val="0"/>
      </a:spcBef>
      <a:spcAft>
        <a:spcPct val="0"/>
      </a:spcAft>
      <a:defRPr sz="1200" kern="1200">
        <a:solidFill>
          <a:srgbClr val="FFFFFF"/>
        </a:solidFill>
        <a:latin typeface="Lucida Grande" charset="0"/>
        <a:ea typeface="Lucida Grande" charset="0"/>
        <a:cs typeface="Lucida Grande" charset="0"/>
        <a:sym typeface="Lucida Grande" charset="0"/>
      </a:defRPr>
    </a:lvl4pPr>
    <a:lvl5pPr marL="1828800" algn="l" rtl="0" fontAlgn="base">
      <a:spcBef>
        <a:spcPct val="0"/>
      </a:spcBef>
      <a:spcAft>
        <a:spcPct val="0"/>
      </a:spcAft>
      <a:defRPr sz="1200" kern="1200">
        <a:solidFill>
          <a:srgbClr val="FFFFFF"/>
        </a:solidFill>
        <a:latin typeface="Lucida Grande" charset="0"/>
        <a:ea typeface="Lucida Grande" charset="0"/>
        <a:cs typeface="Lucida Grande" charset="0"/>
        <a:sym typeface="Lucida Grande" charset="0"/>
      </a:defRPr>
    </a:lvl5pPr>
    <a:lvl6pPr marL="2286000" algn="l" defTabSz="914400" rtl="0" eaLnBrk="1" latinLnBrk="0" hangingPunct="1">
      <a:defRPr sz="1200" kern="1200">
        <a:solidFill>
          <a:srgbClr val="FFFFFF"/>
        </a:solidFill>
        <a:latin typeface="Lucida Grande" charset="0"/>
        <a:ea typeface="Lucida Grande" charset="0"/>
        <a:cs typeface="Lucida Grande" charset="0"/>
        <a:sym typeface="Lucida Grande" charset="0"/>
      </a:defRPr>
    </a:lvl6pPr>
    <a:lvl7pPr marL="2743200" algn="l" defTabSz="914400" rtl="0" eaLnBrk="1" latinLnBrk="0" hangingPunct="1">
      <a:defRPr sz="1200" kern="1200">
        <a:solidFill>
          <a:srgbClr val="FFFFFF"/>
        </a:solidFill>
        <a:latin typeface="Lucida Grande" charset="0"/>
        <a:ea typeface="Lucida Grande" charset="0"/>
        <a:cs typeface="Lucida Grande" charset="0"/>
        <a:sym typeface="Lucida Grande" charset="0"/>
      </a:defRPr>
    </a:lvl7pPr>
    <a:lvl8pPr marL="3200400" algn="l" defTabSz="914400" rtl="0" eaLnBrk="1" latinLnBrk="0" hangingPunct="1">
      <a:defRPr sz="1200" kern="1200">
        <a:solidFill>
          <a:srgbClr val="FFFFFF"/>
        </a:solidFill>
        <a:latin typeface="Lucida Grande" charset="0"/>
        <a:ea typeface="Lucida Grande" charset="0"/>
        <a:cs typeface="Lucida Grande" charset="0"/>
        <a:sym typeface="Lucida Grande" charset="0"/>
      </a:defRPr>
    </a:lvl8pPr>
    <a:lvl9pPr marL="3657600" algn="l" defTabSz="914400" rtl="0" eaLnBrk="1" latinLnBrk="0" hangingPunct="1">
      <a:defRPr sz="1200" kern="1200">
        <a:solidFill>
          <a:srgbClr val="FFFFFF"/>
        </a:solidFill>
        <a:latin typeface="Lucida Grande" charset="0"/>
        <a:ea typeface="Lucida Grande" charset="0"/>
        <a:cs typeface="Lucida Grande" charset="0"/>
        <a:sym typeface="Lucida Grande"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860000"/>
    <a:srgbClr val="740000"/>
    <a:srgbClr val="C40000"/>
    <a:srgbClr val="FF5050"/>
    <a:srgbClr val="6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4" autoAdjust="0"/>
    <p:restoredTop sz="94660"/>
  </p:normalViewPr>
  <p:slideViewPr>
    <p:cSldViewPr>
      <p:cViewPr>
        <p:scale>
          <a:sx n="70" d="100"/>
          <a:sy n="70" d="100"/>
        </p:scale>
        <p:origin x="-426" y="-180"/>
      </p:cViewPr>
      <p:guideLst>
        <p:guide orient="horz" pos="3071"/>
        <p:guide pos="4095"/>
      </p:guideLst>
    </p:cSldViewPr>
  </p:slideViewPr>
  <p:notesTextViewPr>
    <p:cViewPr>
      <p:scale>
        <a:sx n="1" d="1"/>
        <a:sy n="1" d="1"/>
      </p:scale>
      <p:origin x="0" y="0"/>
    </p:cViewPr>
  </p:notesTextViewPr>
  <p:sorterViewPr>
    <p:cViewPr>
      <p:scale>
        <a:sx n="100" d="100"/>
        <a:sy n="100" d="100"/>
      </p:scale>
      <p:origin x="0" y="38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1685F7-4C29-4EB2-ADCF-F9A922C01F0F}" type="doc">
      <dgm:prSet loTypeId="urn:microsoft.com/office/officeart/2005/8/layout/process4" loCatId="process" qsTypeId="urn:microsoft.com/office/officeart/2005/8/quickstyle/simple2" qsCatId="simple" csTypeId="urn:microsoft.com/office/officeart/2005/8/colors/accent2_2" csCatId="accent2" phldr="1"/>
      <dgm:spPr/>
      <dgm:t>
        <a:bodyPr/>
        <a:lstStyle/>
        <a:p>
          <a:endParaRPr lang="en-US"/>
        </a:p>
      </dgm:t>
    </dgm:pt>
    <dgm:pt modelId="{F5FFD2EC-BE09-4760-9B56-6E4F44F9643E}">
      <dgm:prSet phldrT="[Text]" custT="1"/>
      <dgm:spPr>
        <a:solidFill>
          <a:srgbClr val="A50021"/>
        </a:solidFill>
      </dgm:spPr>
      <dgm:t>
        <a:bodyPr/>
        <a:lstStyle/>
        <a:p>
          <a:pPr algn="just"/>
          <a:r>
            <a:rPr lang="lv-LV" sz="2400" b="1" u="sng" dirty="0" smtClean="0"/>
            <a:t>20.01. –28.02</a:t>
          </a:r>
          <a:r>
            <a:rPr lang="lv-LV" sz="1700" b="1" dirty="0" smtClean="0"/>
            <a:t>. </a:t>
          </a:r>
          <a:r>
            <a:rPr lang="lv-LV" sz="2000" dirty="0" smtClean="0"/>
            <a:t>Izvērtē sarakstus par īpašuma tiesību atjaunošanai nodotajām zemes vienībām</a:t>
          </a:r>
          <a:endParaRPr lang="en-US" sz="2000" dirty="0"/>
        </a:p>
      </dgm:t>
    </dgm:pt>
    <dgm:pt modelId="{CC451E00-ABF0-472E-9C98-183244EB8798}" type="parTrans" cxnId="{245D8414-AB72-4EC6-A96C-2F770DE0B533}">
      <dgm:prSet/>
      <dgm:spPr/>
      <dgm:t>
        <a:bodyPr/>
        <a:lstStyle/>
        <a:p>
          <a:pPr algn="just"/>
          <a:endParaRPr lang="en-US" sz="1800"/>
        </a:p>
      </dgm:t>
    </dgm:pt>
    <dgm:pt modelId="{E9AA52EF-B69A-4E05-BA7E-2433AD6A8C22}" type="sibTrans" cxnId="{245D8414-AB72-4EC6-A96C-2F770DE0B533}">
      <dgm:prSet/>
      <dgm:spPr/>
      <dgm:t>
        <a:bodyPr/>
        <a:lstStyle/>
        <a:p>
          <a:pPr algn="just"/>
          <a:endParaRPr lang="en-US" sz="1800"/>
        </a:p>
      </dgm:t>
    </dgm:pt>
    <dgm:pt modelId="{F78351E9-C984-4CE0-995B-1FF9970828CE}">
      <dgm:prSet phldrT="[Text]" custT="1"/>
      <dgm:spPr>
        <a:solidFill>
          <a:schemeClr val="tx1">
            <a:lumMod val="75000"/>
          </a:schemeClr>
        </a:solidFill>
      </dgm:spPr>
      <dgm:t>
        <a:bodyPr/>
        <a:lstStyle/>
        <a:p>
          <a:pPr algn="just"/>
          <a:r>
            <a:rPr lang="lv-LV" sz="2400" b="1" u="sng" dirty="0" smtClean="0">
              <a:solidFill>
                <a:schemeClr val="bg1"/>
              </a:solidFill>
            </a:rPr>
            <a:t>20.02. –15.04.</a:t>
          </a:r>
          <a:r>
            <a:rPr lang="lv-LV" sz="1700" dirty="0" smtClean="0">
              <a:solidFill>
                <a:schemeClr val="bg1"/>
              </a:solidFill>
            </a:rPr>
            <a:t> </a:t>
          </a:r>
          <a:r>
            <a:rPr lang="lv-LV" sz="2000" dirty="0" smtClean="0">
              <a:solidFill>
                <a:schemeClr val="bg1"/>
              </a:solidFill>
            </a:rPr>
            <a:t>Izvērtē sarakstus par fizisku/juridisku personu lietojumā vai tiesiskajā valdījumā esošām zemes vienībām </a:t>
          </a:r>
          <a:endParaRPr lang="en-US" sz="2000" dirty="0">
            <a:solidFill>
              <a:schemeClr val="bg1"/>
            </a:solidFill>
          </a:endParaRPr>
        </a:p>
      </dgm:t>
    </dgm:pt>
    <dgm:pt modelId="{1104FAEF-3C62-468C-80DA-F1F514B419B0}" type="parTrans" cxnId="{EA0050A6-AC1B-4B89-934A-EA4165D76DBC}">
      <dgm:prSet/>
      <dgm:spPr/>
      <dgm:t>
        <a:bodyPr/>
        <a:lstStyle/>
        <a:p>
          <a:pPr algn="just"/>
          <a:endParaRPr lang="en-US" sz="1800"/>
        </a:p>
      </dgm:t>
    </dgm:pt>
    <dgm:pt modelId="{9EE6CF6E-F4D7-4E50-BEC9-FC38CC186231}" type="sibTrans" cxnId="{EA0050A6-AC1B-4B89-934A-EA4165D76DBC}">
      <dgm:prSet/>
      <dgm:spPr/>
      <dgm:t>
        <a:bodyPr/>
        <a:lstStyle/>
        <a:p>
          <a:pPr algn="just"/>
          <a:endParaRPr lang="en-US" sz="1800"/>
        </a:p>
      </dgm:t>
    </dgm:pt>
    <dgm:pt modelId="{20314F8A-6D14-4636-AD20-7FCA707BBDCA}">
      <dgm:prSet phldrT="[Text]" custT="1"/>
      <dgm:spPr>
        <a:solidFill>
          <a:srgbClr val="A50021"/>
        </a:solidFill>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lv-LV" sz="2400" b="1" u="sng" dirty="0" smtClean="0"/>
            <a:t>20.07. – 20.08</a:t>
          </a:r>
          <a:r>
            <a:rPr lang="lv-LV" sz="2000" b="1" u="sng" dirty="0" smtClean="0"/>
            <a:t>.</a:t>
          </a:r>
          <a:r>
            <a:rPr lang="lv-LV" sz="2000" dirty="0" smtClean="0"/>
            <a:t> </a:t>
          </a:r>
          <a:r>
            <a:rPr lang="lv-LV" sz="2000" dirty="0" smtClean="0">
              <a:solidFill>
                <a:schemeClr val="tx1"/>
              </a:solidFill>
            </a:rPr>
            <a:t>Izvērtē sarakstus par  valstij piekritīgajām zemēm un publisko ūdeņu zemes vienībām</a:t>
          </a:r>
          <a:endParaRPr lang="en-US" sz="2000" dirty="0" smtClean="0">
            <a:solidFill>
              <a:schemeClr val="tx1"/>
            </a:solidFill>
          </a:endParaRPr>
        </a:p>
      </dgm:t>
    </dgm:pt>
    <dgm:pt modelId="{29422F93-6549-435D-8EEB-9C2D96A4C92C}" type="parTrans" cxnId="{18A597EA-61BD-4CBD-B8D1-18C32BD250DE}">
      <dgm:prSet/>
      <dgm:spPr/>
      <dgm:t>
        <a:bodyPr/>
        <a:lstStyle/>
        <a:p>
          <a:pPr algn="just"/>
          <a:endParaRPr lang="en-US" sz="1800"/>
        </a:p>
      </dgm:t>
    </dgm:pt>
    <dgm:pt modelId="{62037FD2-A531-4100-99AE-B6013F58AD0A}" type="sibTrans" cxnId="{18A597EA-61BD-4CBD-B8D1-18C32BD250DE}">
      <dgm:prSet/>
      <dgm:spPr/>
      <dgm:t>
        <a:bodyPr/>
        <a:lstStyle/>
        <a:p>
          <a:pPr algn="just"/>
          <a:endParaRPr lang="en-US" sz="1800"/>
        </a:p>
      </dgm:t>
    </dgm:pt>
    <dgm:pt modelId="{A4CD264A-69CD-42F1-A431-26E3947094A9}">
      <dgm:prSet phldrT="[Text]" custT="1"/>
      <dgm:spPr>
        <a:solidFill>
          <a:schemeClr val="tx1">
            <a:lumMod val="75000"/>
          </a:schemeClr>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lv-LV" sz="2400" b="1" u="sng" dirty="0" smtClean="0">
              <a:solidFill>
                <a:schemeClr val="bg1"/>
              </a:solidFill>
            </a:rPr>
            <a:t>20.08. – 30.09.</a:t>
          </a:r>
          <a:r>
            <a:rPr lang="lv-LV" sz="1800" dirty="0" smtClean="0">
              <a:solidFill>
                <a:schemeClr val="bg1"/>
              </a:solidFill>
            </a:rPr>
            <a:t> </a:t>
          </a:r>
          <a:r>
            <a:rPr lang="lv-LV" sz="2000" dirty="0" smtClean="0">
              <a:solidFill>
                <a:schemeClr val="bg1"/>
              </a:solidFill>
            </a:rPr>
            <a:t>Izvērtē sarakstus par  zemi zemes reformas pabeigšanai</a:t>
          </a:r>
          <a:endParaRPr lang="en-US" sz="2000" dirty="0" smtClean="0">
            <a:solidFill>
              <a:schemeClr val="bg1"/>
            </a:solidFill>
          </a:endParaRPr>
        </a:p>
      </dgm:t>
    </dgm:pt>
    <dgm:pt modelId="{274D102C-9860-45BD-BF1D-F0179FE469A4}" type="parTrans" cxnId="{41A67B3D-2AA0-486C-B64B-3159CE751AF0}">
      <dgm:prSet/>
      <dgm:spPr/>
      <dgm:t>
        <a:bodyPr/>
        <a:lstStyle/>
        <a:p>
          <a:pPr algn="just"/>
          <a:endParaRPr lang="en-US" sz="1800"/>
        </a:p>
      </dgm:t>
    </dgm:pt>
    <dgm:pt modelId="{4776D512-976B-40E9-A4AA-004FA3D54147}" type="sibTrans" cxnId="{41A67B3D-2AA0-486C-B64B-3159CE751AF0}">
      <dgm:prSet/>
      <dgm:spPr/>
      <dgm:t>
        <a:bodyPr/>
        <a:lstStyle/>
        <a:p>
          <a:pPr algn="just"/>
          <a:endParaRPr lang="en-US" sz="1800"/>
        </a:p>
      </dgm:t>
    </dgm:pt>
    <dgm:pt modelId="{79D4AECF-0C34-4AC8-B556-C1B605C04F61}">
      <dgm:prSet phldrT="[Text]" custT="1"/>
      <dgm:spPr>
        <a:solidFill>
          <a:srgbClr val="A50021"/>
        </a:solidFill>
      </dgm:spPr>
      <dgm:t>
        <a:bodyPr/>
        <a:lstStyle/>
        <a:p>
          <a:pPr algn="just"/>
          <a:r>
            <a:rPr lang="lv-LV" sz="2400" b="1" u="sng" dirty="0" smtClean="0"/>
            <a:t>20.03.–20.06.</a:t>
          </a:r>
          <a:r>
            <a:rPr lang="lv-LV" sz="1700" dirty="0" smtClean="0"/>
            <a:t> </a:t>
          </a:r>
          <a:r>
            <a:rPr lang="lv-LV" sz="2000" dirty="0" smtClean="0"/>
            <a:t>Izvērtē sarakstus par pašvaldības lietojumā vai tiesiskajā valdījumā esošām zemes vienībām</a:t>
          </a:r>
          <a:endParaRPr lang="en-US" sz="2000" dirty="0"/>
        </a:p>
      </dgm:t>
    </dgm:pt>
    <dgm:pt modelId="{3DA25BF3-3725-41C5-B10A-A029B6A46DF8}" type="parTrans" cxnId="{5ECCE35B-1781-4ABB-AFDC-072BA81E15D9}">
      <dgm:prSet/>
      <dgm:spPr/>
      <dgm:t>
        <a:bodyPr/>
        <a:lstStyle/>
        <a:p>
          <a:pPr algn="just"/>
          <a:endParaRPr lang="en-US" sz="1800"/>
        </a:p>
      </dgm:t>
    </dgm:pt>
    <dgm:pt modelId="{DD6E2EB3-CC8B-477D-8685-75402978C43A}" type="sibTrans" cxnId="{5ECCE35B-1781-4ABB-AFDC-072BA81E15D9}">
      <dgm:prSet/>
      <dgm:spPr/>
      <dgm:t>
        <a:bodyPr/>
        <a:lstStyle/>
        <a:p>
          <a:pPr algn="just"/>
          <a:endParaRPr lang="en-US" sz="1800"/>
        </a:p>
      </dgm:t>
    </dgm:pt>
    <dgm:pt modelId="{11DCDBD6-62CA-4B6D-A9B5-7C5AE8D4F3DD}">
      <dgm:prSet phldrT="[Text]" custT="1"/>
      <dgm:spPr>
        <a:solidFill>
          <a:schemeClr val="tx1">
            <a:lumMod val="75000"/>
          </a:schemeClr>
        </a:solidFill>
      </dgm:spPr>
      <dgm:t>
        <a:bodyPr/>
        <a:lstStyle/>
        <a:p>
          <a:pPr algn="just"/>
          <a:r>
            <a:rPr lang="lv-LV" sz="2400" b="1" u="sng" dirty="0" smtClean="0">
              <a:solidFill>
                <a:schemeClr val="bg1"/>
              </a:solidFill>
            </a:rPr>
            <a:t>20.06. – 20.07</a:t>
          </a:r>
          <a:r>
            <a:rPr lang="lv-LV" sz="2000" b="1" u="sng" dirty="0" smtClean="0">
              <a:solidFill>
                <a:schemeClr val="bg1"/>
              </a:solidFill>
            </a:rPr>
            <a:t>.</a:t>
          </a:r>
          <a:r>
            <a:rPr lang="lv-LV" sz="2000" u="none" dirty="0" smtClean="0">
              <a:solidFill>
                <a:schemeClr val="bg1"/>
              </a:solidFill>
            </a:rPr>
            <a:t> </a:t>
          </a:r>
          <a:r>
            <a:rPr lang="lv-LV" sz="2000" b="1" dirty="0" smtClean="0">
              <a:solidFill>
                <a:schemeClr val="bg1"/>
              </a:solidFill>
            </a:rPr>
            <a:t>Izvērtē sarakstus par rezerves zemes fondā ieskaitītajām zemes vienībām</a:t>
          </a:r>
          <a:endParaRPr lang="en-US" sz="2000" b="1" dirty="0">
            <a:solidFill>
              <a:schemeClr val="bg1"/>
            </a:solidFill>
          </a:endParaRPr>
        </a:p>
      </dgm:t>
    </dgm:pt>
    <dgm:pt modelId="{687C959E-B96C-4779-BADD-524FAEEA3DBD}" type="parTrans" cxnId="{DCD6F4C2-DBD1-481A-B068-82A352E2DE86}">
      <dgm:prSet/>
      <dgm:spPr/>
      <dgm:t>
        <a:bodyPr/>
        <a:lstStyle/>
        <a:p>
          <a:pPr algn="just"/>
          <a:endParaRPr lang="en-US" sz="1800"/>
        </a:p>
      </dgm:t>
    </dgm:pt>
    <dgm:pt modelId="{D52042BD-D45B-40B6-BC4B-3704F76B5916}" type="sibTrans" cxnId="{DCD6F4C2-DBD1-481A-B068-82A352E2DE86}">
      <dgm:prSet/>
      <dgm:spPr/>
      <dgm:t>
        <a:bodyPr/>
        <a:lstStyle/>
        <a:p>
          <a:pPr algn="just"/>
          <a:endParaRPr lang="en-US" sz="1800"/>
        </a:p>
      </dgm:t>
    </dgm:pt>
    <dgm:pt modelId="{80303A97-4459-4B8D-8699-E868B454883E}" type="pres">
      <dgm:prSet presAssocID="{3D1685F7-4C29-4EB2-ADCF-F9A922C01F0F}" presName="Name0" presStyleCnt="0">
        <dgm:presLayoutVars>
          <dgm:dir/>
          <dgm:animLvl val="lvl"/>
          <dgm:resizeHandles val="exact"/>
        </dgm:presLayoutVars>
      </dgm:prSet>
      <dgm:spPr/>
      <dgm:t>
        <a:bodyPr/>
        <a:lstStyle/>
        <a:p>
          <a:endParaRPr lang="en-US"/>
        </a:p>
      </dgm:t>
    </dgm:pt>
    <dgm:pt modelId="{0C428DC2-F693-4245-8F4F-B761DDD39773}" type="pres">
      <dgm:prSet presAssocID="{A4CD264A-69CD-42F1-A431-26E3947094A9}" presName="boxAndChildren" presStyleCnt="0"/>
      <dgm:spPr/>
      <dgm:t>
        <a:bodyPr/>
        <a:lstStyle/>
        <a:p>
          <a:endParaRPr lang="en-US"/>
        </a:p>
      </dgm:t>
    </dgm:pt>
    <dgm:pt modelId="{AF06F2AA-87C5-40CD-B6B5-294264B0634D}" type="pres">
      <dgm:prSet presAssocID="{A4CD264A-69CD-42F1-A431-26E3947094A9}" presName="parentTextBox" presStyleLbl="node1" presStyleIdx="0" presStyleCnt="6" custLinFactNeighborY="-8516"/>
      <dgm:spPr/>
      <dgm:t>
        <a:bodyPr/>
        <a:lstStyle/>
        <a:p>
          <a:endParaRPr lang="en-US"/>
        </a:p>
      </dgm:t>
    </dgm:pt>
    <dgm:pt modelId="{9F89AD12-AC19-47A7-B6F5-9F9F602CC19A}" type="pres">
      <dgm:prSet presAssocID="{62037FD2-A531-4100-99AE-B6013F58AD0A}" presName="sp" presStyleCnt="0"/>
      <dgm:spPr/>
      <dgm:t>
        <a:bodyPr/>
        <a:lstStyle/>
        <a:p>
          <a:endParaRPr lang="en-US"/>
        </a:p>
      </dgm:t>
    </dgm:pt>
    <dgm:pt modelId="{DC890CBC-D474-4470-9892-69C2EA0E393F}" type="pres">
      <dgm:prSet presAssocID="{20314F8A-6D14-4636-AD20-7FCA707BBDCA}" presName="arrowAndChildren" presStyleCnt="0"/>
      <dgm:spPr/>
      <dgm:t>
        <a:bodyPr/>
        <a:lstStyle/>
        <a:p>
          <a:endParaRPr lang="en-US"/>
        </a:p>
      </dgm:t>
    </dgm:pt>
    <dgm:pt modelId="{604A3B13-B20E-4251-866F-113998F6981E}" type="pres">
      <dgm:prSet presAssocID="{20314F8A-6D14-4636-AD20-7FCA707BBDCA}" presName="parentTextArrow" presStyleLbl="node1" presStyleIdx="1" presStyleCnt="6" custLinFactNeighborX="592" custLinFactNeighborY="2577"/>
      <dgm:spPr/>
      <dgm:t>
        <a:bodyPr/>
        <a:lstStyle/>
        <a:p>
          <a:endParaRPr lang="en-US"/>
        </a:p>
      </dgm:t>
    </dgm:pt>
    <dgm:pt modelId="{EFDD3916-E216-425F-BF98-B81FEF3FC08C}" type="pres">
      <dgm:prSet presAssocID="{D52042BD-D45B-40B6-BC4B-3704F76B5916}" presName="sp" presStyleCnt="0"/>
      <dgm:spPr/>
      <dgm:t>
        <a:bodyPr/>
        <a:lstStyle/>
        <a:p>
          <a:endParaRPr lang="en-US"/>
        </a:p>
      </dgm:t>
    </dgm:pt>
    <dgm:pt modelId="{E431FB0C-C841-4AFD-9F3C-199FD4B08B1D}" type="pres">
      <dgm:prSet presAssocID="{11DCDBD6-62CA-4B6D-A9B5-7C5AE8D4F3DD}" presName="arrowAndChildren" presStyleCnt="0"/>
      <dgm:spPr/>
      <dgm:t>
        <a:bodyPr/>
        <a:lstStyle/>
        <a:p>
          <a:endParaRPr lang="en-US"/>
        </a:p>
      </dgm:t>
    </dgm:pt>
    <dgm:pt modelId="{2BCF8500-D3FA-44F8-9F64-89964CD25617}" type="pres">
      <dgm:prSet presAssocID="{11DCDBD6-62CA-4B6D-A9B5-7C5AE8D4F3DD}" presName="parentTextArrow" presStyleLbl="node1" presStyleIdx="2" presStyleCnt="6" custLinFactNeighborY="4562"/>
      <dgm:spPr/>
      <dgm:t>
        <a:bodyPr/>
        <a:lstStyle/>
        <a:p>
          <a:endParaRPr lang="en-US"/>
        </a:p>
      </dgm:t>
    </dgm:pt>
    <dgm:pt modelId="{1ED13DFA-5CFC-42EE-AEA4-E6751125ED18}" type="pres">
      <dgm:prSet presAssocID="{DD6E2EB3-CC8B-477D-8685-75402978C43A}" presName="sp" presStyleCnt="0"/>
      <dgm:spPr/>
      <dgm:t>
        <a:bodyPr/>
        <a:lstStyle/>
        <a:p>
          <a:endParaRPr lang="en-US"/>
        </a:p>
      </dgm:t>
    </dgm:pt>
    <dgm:pt modelId="{01C16CA6-1662-47C1-9E09-C7519C6C6336}" type="pres">
      <dgm:prSet presAssocID="{79D4AECF-0C34-4AC8-B556-C1B605C04F61}" presName="arrowAndChildren" presStyleCnt="0"/>
      <dgm:spPr/>
      <dgm:t>
        <a:bodyPr/>
        <a:lstStyle/>
        <a:p>
          <a:endParaRPr lang="en-US"/>
        </a:p>
      </dgm:t>
    </dgm:pt>
    <dgm:pt modelId="{5BC7B883-8C8E-4318-94D8-AC6C771A7E07}" type="pres">
      <dgm:prSet presAssocID="{79D4AECF-0C34-4AC8-B556-C1B605C04F61}" presName="parentTextArrow" presStyleLbl="node1" presStyleIdx="3" presStyleCnt="6"/>
      <dgm:spPr/>
      <dgm:t>
        <a:bodyPr/>
        <a:lstStyle/>
        <a:p>
          <a:endParaRPr lang="en-US"/>
        </a:p>
      </dgm:t>
    </dgm:pt>
    <dgm:pt modelId="{B5831582-14E9-421A-9AA4-8F460619F071}" type="pres">
      <dgm:prSet presAssocID="{9EE6CF6E-F4D7-4E50-BEC9-FC38CC186231}" presName="sp" presStyleCnt="0"/>
      <dgm:spPr/>
      <dgm:t>
        <a:bodyPr/>
        <a:lstStyle/>
        <a:p>
          <a:endParaRPr lang="en-US"/>
        </a:p>
      </dgm:t>
    </dgm:pt>
    <dgm:pt modelId="{C0677ED4-2F74-4080-8372-4DE245782031}" type="pres">
      <dgm:prSet presAssocID="{F78351E9-C984-4CE0-995B-1FF9970828CE}" presName="arrowAndChildren" presStyleCnt="0"/>
      <dgm:spPr/>
      <dgm:t>
        <a:bodyPr/>
        <a:lstStyle/>
        <a:p>
          <a:endParaRPr lang="en-US"/>
        </a:p>
      </dgm:t>
    </dgm:pt>
    <dgm:pt modelId="{C5E2E128-7195-4B12-A755-6D60FEC2816B}" type="pres">
      <dgm:prSet presAssocID="{F78351E9-C984-4CE0-995B-1FF9970828CE}" presName="parentTextArrow" presStyleLbl="node1" presStyleIdx="4" presStyleCnt="6"/>
      <dgm:spPr/>
      <dgm:t>
        <a:bodyPr/>
        <a:lstStyle/>
        <a:p>
          <a:endParaRPr lang="en-US"/>
        </a:p>
      </dgm:t>
    </dgm:pt>
    <dgm:pt modelId="{753831B1-A70E-476E-85CD-3C75D34B8E87}" type="pres">
      <dgm:prSet presAssocID="{E9AA52EF-B69A-4E05-BA7E-2433AD6A8C22}" presName="sp" presStyleCnt="0"/>
      <dgm:spPr/>
      <dgm:t>
        <a:bodyPr/>
        <a:lstStyle/>
        <a:p>
          <a:endParaRPr lang="en-US"/>
        </a:p>
      </dgm:t>
    </dgm:pt>
    <dgm:pt modelId="{EB236A75-A4F5-4DBA-8709-49325C770D5B}" type="pres">
      <dgm:prSet presAssocID="{F5FFD2EC-BE09-4760-9B56-6E4F44F9643E}" presName="arrowAndChildren" presStyleCnt="0"/>
      <dgm:spPr/>
      <dgm:t>
        <a:bodyPr/>
        <a:lstStyle/>
        <a:p>
          <a:endParaRPr lang="en-US"/>
        </a:p>
      </dgm:t>
    </dgm:pt>
    <dgm:pt modelId="{0C831BA0-078C-46AC-8D18-7D5B5C08E97F}" type="pres">
      <dgm:prSet presAssocID="{F5FFD2EC-BE09-4760-9B56-6E4F44F9643E}" presName="parentTextArrow" presStyleLbl="node1" presStyleIdx="5" presStyleCnt="6"/>
      <dgm:spPr/>
      <dgm:t>
        <a:bodyPr/>
        <a:lstStyle/>
        <a:p>
          <a:endParaRPr lang="en-US"/>
        </a:p>
      </dgm:t>
    </dgm:pt>
  </dgm:ptLst>
  <dgm:cxnLst>
    <dgm:cxn modelId="{5ECCE35B-1781-4ABB-AFDC-072BA81E15D9}" srcId="{3D1685F7-4C29-4EB2-ADCF-F9A922C01F0F}" destId="{79D4AECF-0C34-4AC8-B556-C1B605C04F61}" srcOrd="2" destOrd="0" parTransId="{3DA25BF3-3725-41C5-B10A-A029B6A46DF8}" sibTransId="{DD6E2EB3-CC8B-477D-8685-75402978C43A}"/>
    <dgm:cxn modelId="{41A67B3D-2AA0-486C-B64B-3159CE751AF0}" srcId="{3D1685F7-4C29-4EB2-ADCF-F9A922C01F0F}" destId="{A4CD264A-69CD-42F1-A431-26E3947094A9}" srcOrd="5" destOrd="0" parTransId="{274D102C-9860-45BD-BF1D-F0179FE469A4}" sibTransId="{4776D512-976B-40E9-A4AA-004FA3D54147}"/>
    <dgm:cxn modelId="{DCD6F4C2-DBD1-481A-B068-82A352E2DE86}" srcId="{3D1685F7-4C29-4EB2-ADCF-F9A922C01F0F}" destId="{11DCDBD6-62CA-4B6D-A9B5-7C5AE8D4F3DD}" srcOrd="3" destOrd="0" parTransId="{687C959E-B96C-4779-BADD-524FAEEA3DBD}" sibTransId="{D52042BD-D45B-40B6-BC4B-3704F76B5916}"/>
    <dgm:cxn modelId="{4DD2E03D-9E5A-41CA-ACA9-619C7F65E4DD}" type="presOf" srcId="{F78351E9-C984-4CE0-995B-1FF9970828CE}" destId="{C5E2E128-7195-4B12-A755-6D60FEC2816B}" srcOrd="0" destOrd="0" presId="urn:microsoft.com/office/officeart/2005/8/layout/process4"/>
    <dgm:cxn modelId="{245D8414-AB72-4EC6-A96C-2F770DE0B533}" srcId="{3D1685F7-4C29-4EB2-ADCF-F9A922C01F0F}" destId="{F5FFD2EC-BE09-4760-9B56-6E4F44F9643E}" srcOrd="0" destOrd="0" parTransId="{CC451E00-ABF0-472E-9C98-183244EB8798}" sibTransId="{E9AA52EF-B69A-4E05-BA7E-2433AD6A8C22}"/>
    <dgm:cxn modelId="{18A597EA-61BD-4CBD-B8D1-18C32BD250DE}" srcId="{3D1685F7-4C29-4EB2-ADCF-F9A922C01F0F}" destId="{20314F8A-6D14-4636-AD20-7FCA707BBDCA}" srcOrd="4" destOrd="0" parTransId="{29422F93-6549-435D-8EEB-9C2D96A4C92C}" sibTransId="{62037FD2-A531-4100-99AE-B6013F58AD0A}"/>
    <dgm:cxn modelId="{8EBBECC1-02DB-46A1-A92E-DC46F32FA908}" type="presOf" srcId="{A4CD264A-69CD-42F1-A431-26E3947094A9}" destId="{AF06F2AA-87C5-40CD-B6B5-294264B0634D}" srcOrd="0" destOrd="0" presId="urn:microsoft.com/office/officeart/2005/8/layout/process4"/>
    <dgm:cxn modelId="{BDB2CEC9-96F1-41C9-A94F-1993F06D822B}" type="presOf" srcId="{79D4AECF-0C34-4AC8-B556-C1B605C04F61}" destId="{5BC7B883-8C8E-4318-94D8-AC6C771A7E07}" srcOrd="0" destOrd="0" presId="urn:microsoft.com/office/officeart/2005/8/layout/process4"/>
    <dgm:cxn modelId="{71DA7CAF-42AD-4D3E-992D-AD8091AD5DAA}" type="presOf" srcId="{3D1685F7-4C29-4EB2-ADCF-F9A922C01F0F}" destId="{80303A97-4459-4B8D-8699-E868B454883E}" srcOrd="0" destOrd="0" presId="urn:microsoft.com/office/officeart/2005/8/layout/process4"/>
    <dgm:cxn modelId="{EA0050A6-AC1B-4B89-934A-EA4165D76DBC}" srcId="{3D1685F7-4C29-4EB2-ADCF-F9A922C01F0F}" destId="{F78351E9-C984-4CE0-995B-1FF9970828CE}" srcOrd="1" destOrd="0" parTransId="{1104FAEF-3C62-468C-80DA-F1F514B419B0}" sibTransId="{9EE6CF6E-F4D7-4E50-BEC9-FC38CC186231}"/>
    <dgm:cxn modelId="{8CD9E88D-B46C-468A-80DB-095D5D792A48}" type="presOf" srcId="{20314F8A-6D14-4636-AD20-7FCA707BBDCA}" destId="{604A3B13-B20E-4251-866F-113998F6981E}" srcOrd="0" destOrd="0" presId="urn:microsoft.com/office/officeart/2005/8/layout/process4"/>
    <dgm:cxn modelId="{B4566628-6809-42E5-9609-967BE8E9CB5A}" type="presOf" srcId="{11DCDBD6-62CA-4B6D-A9B5-7C5AE8D4F3DD}" destId="{2BCF8500-D3FA-44F8-9F64-89964CD25617}" srcOrd="0" destOrd="0" presId="urn:microsoft.com/office/officeart/2005/8/layout/process4"/>
    <dgm:cxn modelId="{22B59635-FE6C-46F0-977A-7DAC6C7D1E51}" type="presOf" srcId="{F5FFD2EC-BE09-4760-9B56-6E4F44F9643E}" destId="{0C831BA0-078C-46AC-8D18-7D5B5C08E97F}" srcOrd="0" destOrd="0" presId="urn:microsoft.com/office/officeart/2005/8/layout/process4"/>
    <dgm:cxn modelId="{AEB40463-AD8B-4A9C-B669-70A23B6C6EB2}" type="presParOf" srcId="{80303A97-4459-4B8D-8699-E868B454883E}" destId="{0C428DC2-F693-4245-8F4F-B761DDD39773}" srcOrd="0" destOrd="0" presId="urn:microsoft.com/office/officeart/2005/8/layout/process4"/>
    <dgm:cxn modelId="{6C233D71-2D49-4675-BE79-87BFE5AAAFE8}" type="presParOf" srcId="{0C428DC2-F693-4245-8F4F-B761DDD39773}" destId="{AF06F2AA-87C5-40CD-B6B5-294264B0634D}" srcOrd="0" destOrd="0" presId="urn:microsoft.com/office/officeart/2005/8/layout/process4"/>
    <dgm:cxn modelId="{FCC4F966-79E1-4FDF-9F73-ACE7939956D8}" type="presParOf" srcId="{80303A97-4459-4B8D-8699-E868B454883E}" destId="{9F89AD12-AC19-47A7-B6F5-9F9F602CC19A}" srcOrd="1" destOrd="0" presId="urn:microsoft.com/office/officeart/2005/8/layout/process4"/>
    <dgm:cxn modelId="{9E1DE972-FBA2-4F90-B353-B6DC19EB2960}" type="presParOf" srcId="{80303A97-4459-4B8D-8699-E868B454883E}" destId="{DC890CBC-D474-4470-9892-69C2EA0E393F}" srcOrd="2" destOrd="0" presId="urn:microsoft.com/office/officeart/2005/8/layout/process4"/>
    <dgm:cxn modelId="{6230AB7A-3936-4895-A939-C98BFDE88E22}" type="presParOf" srcId="{DC890CBC-D474-4470-9892-69C2EA0E393F}" destId="{604A3B13-B20E-4251-866F-113998F6981E}" srcOrd="0" destOrd="0" presId="urn:microsoft.com/office/officeart/2005/8/layout/process4"/>
    <dgm:cxn modelId="{18D0F4AF-7F30-4243-BFDA-9391B0A289F8}" type="presParOf" srcId="{80303A97-4459-4B8D-8699-E868B454883E}" destId="{EFDD3916-E216-425F-BF98-B81FEF3FC08C}" srcOrd="3" destOrd="0" presId="urn:microsoft.com/office/officeart/2005/8/layout/process4"/>
    <dgm:cxn modelId="{B8A988D3-54DE-4DE9-86A3-E2BA9F8B154A}" type="presParOf" srcId="{80303A97-4459-4B8D-8699-E868B454883E}" destId="{E431FB0C-C841-4AFD-9F3C-199FD4B08B1D}" srcOrd="4" destOrd="0" presId="urn:microsoft.com/office/officeart/2005/8/layout/process4"/>
    <dgm:cxn modelId="{A6234E42-BB11-4158-9969-7B38B0E92B9A}" type="presParOf" srcId="{E431FB0C-C841-4AFD-9F3C-199FD4B08B1D}" destId="{2BCF8500-D3FA-44F8-9F64-89964CD25617}" srcOrd="0" destOrd="0" presId="urn:microsoft.com/office/officeart/2005/8/layout/process4"/>
    <dgm:cxn modelId="{9B6B455F-F06F-4BF4-9BAC-F110988AD532}" type="presParOf" srcId="{80303A97-4459-4B8D-8699-E868B454883E}" destId="{1ED13DFA-5CFC-42EE-AEA4-E6751125ED18}" srcOrd="5" destOrd="0" presId="urn:microsoft.com/office/officeart/2005/8/layout/process4"/>
    <dgm:cxn modelId="{59D1013D-3C0A-46B9-81FF-D1CF17EFA132}" type="presParOf" srcId="{80303A97-4459-4B8D-8699-E868B454883E}" destId="{01C16CA6-1662-47C1-9E09-C7519C6C6336}" srcOrd="6" destOrd="0" presId="urn:microsoft.com/office/officeart/2005/8/layout/process4"/>
    <dgm:cxn modelId="{189E1DF5-A817-48FE-B53B-13F50B8255C3}" type="presParOf" srcId="{01C16CA6-1662-47C1-9E09-C7519C6C6336}" destId="{5BC7B883-8C8E-4318-94D8-AC6C771A7E07}" srcOrd="0" destOrd="0" presId="urn:microsoft.com/office/officeart/2005/8/layout/process4"/>
    <dgm:cxn modelId="{DBDD28AA-ACEE-462E-8FAF-C06CB4A74873}" type="presParOf" srcId="{80303A97-4459-4B8D-8699-E868B454883E}" destId="{B5831582-14E9-421A-9AA4-8F460619F071}" srcOrd="7" destOrd="0" presId="urn:microsoft.com/office/officeart/2005/8/layout/process4"/>
    <dgm:cxn modelId="{06CC0FA9-13C5-4577-AB05-FB039A1EB17E}" type="presParOf" srcId="{80303A97-4459-4B8D-8699-E868B454883E}" destId="{C0677ED4-2F74-4080-8372-4DE245782031}" srcOrd="8" destOrd="0" presId="urn:microsoft.com/office/officeart/2005/8/layout/process4"/>
    <dgm:cxn modelId="{48CF16A9-7723-41A4-8214-C4CC17892CEB}" type="presParOf" srcId="{C0677ED4-2F74-4080-8372-4DE245782031}" destId="{C5E2E128-7195-4B12-A755-6D60FEC2816B}" srcOrd="0" destOrd="0" presId="urn:microsoft.com/office/officeart/2005/8/layout/process4"/>
    <dgm:cxn modelId="{999D7D59-99AE-496E-8D40-EAF6420D8961}" type="presParOf" srcId="{80303A97-4459-4B8D-8699-E868B454883E}" destId="{753831B1-A70E-476E-85CD-3C75D34B8E87}" srcOrd="9" destOrd="0" presId="urn:microsoft.com/office/officeart/2005/8/layout/process4"/>
    <dgm:cxn modelId="{0C37F4F6-EE1E-4E0B-8CB7-F535D2310BE6}" type="presParOf" srcId="{80303A97-4459-4B8D-8699-E868B454883E}" destId="{EB236A75-A4F5-4DBA-8709-49325C770D5B}" srcOrd="10" destOrd="0" presId="urn:microsoft.com/office/officeart/2005/8/layout/process4"/>
    <dgm:cxn modelId="{D90BF999-6D38-4384-8F2F-2B8EA4B7C0A8}" type="presParOf" srcId="{EB236A75-A4F5-4DBA-8709-49325C770D5B}" destId="{0C831BA0-078C-46AC-8D18-7D5B5C08E97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06F2AA-87C5-40CD-B6B5-294264B0634D}">
      <dsp:nvSpPr>
        <dsp:cNvPr id="0" name=""/>
        <dsp:cNvSpPr/>
      </dsp:nvSpPr>
      <dsp:spPr>
        <a:xfrm>
          <a:off x="0" y="6542876"/>
          <a:ext cx="12169352" cy="868455"/>
        </a:xfrm>
        <a:prstGeom prst="rect">
          <a:avLst/>
        </a:prstGeom>
        <a:solidFill>
          <a:schemeClr val="tx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marR="0" lvl="0" indent="0" algn="just" defTabSz="914400" eaLnBrk="1" fontAlgn="auto" latinLnBrk="0" hangingPunct="1">
            <a:lnSpc>
              <a:spcPct val="100000"/>
            </a:lnSpc>
            <a:spcBef>
              <a:spcPct val="0"/>
            </a:spcBef>
            <a:spcAft>
              <a:spcPts val="0"/>
            </a:spcAft>
            <a:buClrTx/>
            <a:buSzTx/>
            <a:buFontTx/>
            <a:buNone/>
            <a:tabLst/>
            <a:defRPr/>
          </a:pPr>
          <a:r>
            <a:rPr lang="lv-LV" sz="2400" b="1" u="sng" kern="1200" dirty="0" smtClean="0">
              <a:solidFill>
                <a:schemeClr val="bg1"/>
              </a:solidFill>
            </a:rPr>
            <a:t>20.08. – 30.09.</a:t>
          </a:r>
          <a:r>
            <a:rPr lang="lv-LV" sz="1800" kern="1200" dirty="0" smtClean="0">
              <a:solidFill>
                <a:schemeClr val="bg1"/>
              </a:solidFill>
            </a:rPr>
            <a:t> </a:t>
          </a:r>
          <a:r>
            <a:rPr lang="lv-LV" sz="2000" kern="1200" dirty="0" smtClean="0">
              <a:solidFill>
                <a:schemeClr val="bg1"/>
              </a:solidFill>
            </a:rPr>
            <a:t>Izvērtē sarakstus par  zemi zemes reformas pabeigšanai</a:t>
          </a:r>
          <a:endParaRPr lang="en-US" sz="2000" kern="1200" dirty="0" smtClean="0">
            <a:solidFill>
              <a:schemeClr val="bg1"/>
            </a:solidFill>
          </a:endParaRPr>
        </a:p>
      </dsp:txBody>
      <dsp:txXfrm>
        <a:off x="0" y="6542876"/>
        <a:ext cx="12169352" cy="868455"/>
      </dsp:txXfrm>
    </dsp:sp>
    <dsp:sp modelId="{604A3B13-B20E-4251-866F-113998F6981E}">
      <dsp:nvSpPr>
        <dsp:cNvPr id="0" name=""/>
        <dsp:cNvSpPr/>
      </dsp:nvSpPr>
      <dsp:spPr>
        <a:xfrm rot="10800000">
          <a:off x="0" y="5328596"/>
          <a:ext cx="12169352" cy="1335685"/>
        </a:xfrm>
        <a:prstGeom prst="upArrowCallout">
          <a:avLst/>
        </a:prstGeom>
        <a:solidFill>
          <a:srgbClr val="A5002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lv-LV" sz="2400" b="1" u="sng" kern="1200" dirty="0" smtClean="0"/>
            <a:t>20.07. – 20.08</a:t>
          </a:r>
          <a:r>
            <a:rPr lang="lv-LV" sz="2000" b="1" u="sng" kern="1200" dirty="0" smtClean="0"/>
            <a:t>.</a:t>
          </a:r>
          <a:r>
            <a:rPr lang="lv-LV" sz="2000" kern="1200" dirty="0" smtClean="0"/>
            <a:t> </a:t>
          </a:r>
          <a:r>
            <a:rPr lang="lv-LV" sz="2000" kern="1200" dirty="0" smtClean="0">
              <a:solidFill>
                <a:schemeClr val="tx1"/>
              </a:solidFill>
            </a:rPr>
            <a:t>Izvērtē sarakstus par  valstij piekritīgajām zemēm un publisko ūdeņu zemes vienībām</a:t>
          </a:r>
          <a:endParaRPr lang="en-US" sz="2000" kern="1200" dirty="0" smtClean="0">
            <a:solidFill>
              <a:schemeClr val="tx1"/>
            </a:solidFill>
          </a:endParaRPr>
        </a:p>
      </dsp:txBody>
      <dsp:txXfrm rot="10800000">
        <a:off x="0" y="5328596"/>
        <a:ext cx="12169352" cy="867888"/>
      </dsp:txXfrm>
    </dsp:sp>
    <dsp:sp modelId="{2BCF8500-D3FA-44F8-9F64-89964CD25617}">
      <dsp:nvSpPr>
        <dsp:cNvPr id="0" name=""/>
        <dsp:cNvSpPr/>
      </dsp:nvSpPr>
      <dsp:spPr>
        <a:xfrm rot="10800000">
          <a:off x="0" y="4032451"/>
          <a:ext cx="12169352" cy="1335685"/>
        </a:xfrm>
        <a:prstGeom prst="upArrowCallout">
          <a:avLst/>
        </a:prstGeom>
        <a:solidFill>
          <a:schemeClr val="tx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lvl="0" algn="just" defTabSz="1066800">
            <a:lnSpc>
              <a:spcPct val="90000"/>
            </a:lnSpc>
            <a:spcBef>
              <a:spcPct val="0"/>
            </a:spcBef>
            <a:spcAft>
              <a:spcPct val="35000"/>
            </a:spcAft>
          </a:pPr>
          <a:r>
            <a:rPr lang="lv-LV" sz="2400" b="1" u="sng" kern="1200" dirty="0" smtClean="0">
              <a:solidFill>
                <a:schemeClr val="bg1"/>
              </a:solidFill>
            </a:rPr>
            <a:t>20.06. – 20.07</a:t>
          </a:r>
          <a:r>
            <a:rPr lang="lv-LV" sz="2000" b="1" u="sng" kern="1200" dirty="0" smtClean="0">
              <a:solidFill>
                <a:schemeClr val="bg1"/>
              </a:solidFill>
            </a:rPr>
            <a:t>.</a:t>
          </a:r>
          <a:r>
            <a:rPr lang="lv-LV" sz="2000" u="none" kern="1200" dirty="0" smtClean="0">
              <a:solidFill>
                <a:schemeClr val="bg1"/>
              </a:solidFill>
            </a:rPr>
            <a:t> </a:t>
          </a:r>
          <a:r>
            <a:rPr lang="lv-LV" sz="2000" b="1" kern="1200" dirty="0" smtClean="0">
              <a:solidFill>
                <a:schemeClr val="bg1"/>
              </a:solidFill>
            </a:rPr>
            <a:t>Izvērtē sarakstus par rezerves zemes fondā ieskaitītajām zemes vienībām</a:t>
          </a:r>
          <a:endParaRPr lang="en-US" sz="2000" b="1" kern="1200" dirty="0">
            <a:solidFill>
              <a:schemeClr val="bg1"/>
            </a:solidFill>
          </a:endParaRPr>
        </a:p>
      </dsp:txBody>
      <dsp:txXfrm rot="10800000">
        <a:off x="0" y="4032451"/>
        <a:ext cx="12169352" cy="867888"/>
      </dsp:txXfrm>
    </dsp:sp>
    <dsp:sp modelId="{5BC7B883-8C8E-4318-94D8-AC6C771A7E07}">
      <dsp:nvSpPr>
        <dsp:cNvPr id="0" name=""/>
        <dsp:cNvSpPr/>
      </dsp:nvSpPr>
      <dsp:spPr>
        <a:xfrm rot="10800000">
          <a:off x="0" y="2648858"/>
          <a:ext cx="12169352" cy="1335685"/>
        </a:xfrm>
        <a:prstGeom prst="upArrowCallout">
          <a:avLst/>
        </a:prstGeom>
        <a:solidFill>
          <a:srgbClr val="A5002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lvl="0" algn="just" defTabSz="1066800">
            <a:lnSpc>
              <a:spcPct val="90000"/>
            </a:lnSpc>
            <a:spcBef>
              <a:spcPct val="0"/>
            </a:spcBef>
            <a:spcAft>
              <a:spcPct val="35000"/>
            </a:spcAft>
          </a:pPr>
          <a:r>
            <a:rPr lang="lv-LV" sz="2400" b="1" u="sng" kern="1200" dirty="0" smtClean="0"/>
            <a:t>20.03.–20.06.</a:t>
          </a:r>
          <a:r>
            <a:rPr lang="lv-LV" sz="1700" kern="1200" dirty="0" smtClean="0"/>
            <a:t> </a:t>
          </a:r>
          <a:r>
            <a:rPr lang="lv-LV" sz="2000" kern="1200" dirty="0" smtClean="0"/>
            <a:t>Izvērtē sarakstus par pašvaldības lietojumā vai tiesiskajā valdījumā esošām zemes vienībām</a:t>
          </a:r>
          <a:endParaRPr lang="en-US" sz="2000" kern="1200" dirty="0"/>
        </a:p>
      </dsp:txBody>
      <dsp:txXfrm rot="10800000">
        <a:off x="0" y="2648858"/>
        <a:ext cx="12169352" cy="867888"/>
      </dsp:txXfrm>
    </dsp:sp>
    <dsp:sp modelId="{C5E2E128-7195-4B12-A755-6D60FEC2816B}">
      <dsp:nvSpPr>
        <dsp:cNvPr id="0" name=""/>
        <dsp:cNvSpPr/>
      </dsp:nvSpPr>
      <dsp:spPr>
        <a:xfrm rot="10800000">
          <a:off x="0" y="1326200"/>
          <a:ext cx="12169352" cy="1335685"/>
        </a:xfrm>
        <a:prstGeom prst="upArrowCallout">
          <a:avLst/>
        </a:prstGeom>
        <a:solidFill>
          <a:schemeClr val="tx1">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lvl="0" algn="just" defTabSz="1066800">
            <a:lnSpc>
              <a:spcPct val="90000"/>
            </a:lnSpc>
            <a:spcBef>
              <a:spcPct val="0"/>
            </a:spcBef>
            <a:spcAft>
              <a:spcPct val="35000"/>
            </a:spcAft>
          </a:pPr>
          <a:r>
            <a:rPr lang="lv-LV" sz="2400" b="1" u="sng" kern="1200" dirty="0" smtClean="0">
              <a:solidFill>
                <a:schemeClr val="bg1"/>
              </a:solidFill>
            </a:rPr>
            <a:t>20.02. –15.04.</a:t>
          </a:r>
          <a:r>
            <a:rPr lang="lv-LV" sz="1700" kern="1200" dirty="0" smtClean="0">
              <a:solidFill>
                <a:schemeClr val="bg1"/>
              </a:solidFill>
            </a:rPr>
            <a:t> </a:t>
          </a:r>
          <a:r>
            <a:rPr lang="lv-LV" sz="2000" kern="1200" dirty="0" smtClean="0">
              <a:solidFill>
                <a:schemeClr val="bg1"/>
              </a:solidFill>
            </a:rPr>
            <a:t>Izvērtē sarakstus par fizisku/juridisku personu lietojumā vai tiesiskajā valdījumā esošām zemes vienībām </a:t>
          </a:r>
          <a:endParaRPr lang="en-US" sz="2000" kern="1200" dirty="0">
            <a:solidFill>
              <a:schemeClr val="bg1"/>
            </a:solidFill>
          </a:endParaRPr>
        </a:p>
      </dsp:txBody>
      <dsp:txXfrm rot="10800000">
        <a:off x="0" y="1326200"/>
        <a:ext cx="12169352" cy="867888"/>
      </dsp:txXfrm>
    </dsp:sp>
    <dsp:sp modelId="{0C831BA0-078C-46AC-8D18-7D5B5C08E97F}">
      <dsp:nvSpPr>
        <dsp:cNvPr id="0" name=""/>
        <dsp:cNvSpPr/>
      </dsp:nvSpPr>
      <dsp:spPr>
        <a:xfrm rot="10800000">
          <a:off x="0" y="3542"/>
          <a:ext cx="12169352" cy="1335685"/>
        </a:xfrm>
        <a:prstGeom prst="upArrowCallout">
          <a:avLst/>
        </a:prstGeom>
        <a:solidFill>
          <a:srgbClr val="A5002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lvl="0" algn="just" defTabSz="1066800">
            <a:lnSpc>
              <a:spcPct val="90000"/>
            </a:lnSpc>
            <a:spcBef>
              <a:spcPct val="0"/>
            </a:spcBef>
            <a:spcAft>
              <a:spcPct val="35000"/>
            </a:spcAft>
          </a:pPr>
          <a:r>
            <a:rPr lang="lv-LV" sz="2400" b="1" u="sng" kern="1200" dirty="0" smtClean="0"/>
            <a:t>20.01. –28.02</a:t>
          </a:r>
          <a:r>
            <a:rPr lang="lv-LV" sz="1700" b="1" kern="1200" dirty="0" smtClean="0"/>
            <a:t>. </a:t>
          </a:r>
          <a:r>
            <a:rPr lang="lv-LV" sz="2000" kern="1200" dirty="0" smtClean="0"/>
            <a:t>Izvērtē sarakstus par īpašuma tiesību atjaunošanai nodotajām zemes vienībām</a:t>
          </a:r>
          <a:endParaRPr lang="en-US" sz="2000" kern="1200" dirty="0"/>
        </a:p>
      </dsp:txBody>
      <dsp:txXfrm rot="10800000">
        <a:off x="0" y="3542"/>
        <a:ext cx="12169352" cy="86788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1C066DA-6944-4C42-96EA-A37F607DD4A8}" type="datetimeFigureOut">
              <a:rPr lang="en-US"/>
              <a:pPr>
                <a:defRPr/>
              </a:pPr>
              <a:t>2/20/2014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11E02D0-B091-4A21-A7EC-7BD7E7F30503}" type="slidenum">
              <a:rPr lang="en-US"/>
              <a:pPr>
                <a:defRPr/>
              </a:pPr>
              <a:t>‹#›</a:t>
            </a:fld>
            <a:endParaRPr lang="en-US"/>
          </a:p>
        </p:txBody>
      </p:sp>
    </p:spTree>
    <p:extLst>
      <p:ext uri="{BB962C8B-B14F-4D97-AF65-F5344CB8AC3E}">
        <p14:creationId xmlns:p14="http://schemas.microsoft.com/office/powerpoint/2010/main" val="34451884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lv-LV" altLang="lv-LV"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AF73DE6-1B51-49E2-B78F-3D74360A157E}" type="slidenum">
              <a:rPr lang="en-US" altLang="lv-LV" smtClean="0">
                <a:solidFill>
                  <a:srgbClr val="FFFFFF"/>
                </a:solidFill>
                <a:latin typeface="Lucida Grande" charset="0"/>
              </a:rPr>
              <a:pPr eaLnBrk="1" hangingPunct="1">
                <a:spcBef>
                  <a:spcPct val="0"/>
                </a:spcBef>
              </a:pPr>
              <a:t>10</a:t>
            </a:fld>
            <a:endParaRPr lang="en-US" altLang="lv-LV" smtClean="0">
              <a:solidFill>
                <a:srgbClr val="FFFFFF"/>
              </a:solidFill>
              <a:latin typeface="Lucida Grande"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D8A820D2-8BE3-4061-9535-BFCD78F6EE97}" type="slidenum">
              <a:rPr lang="lv-LV" smtClean="0"/>
              <a:pPr/>
              <a:t>15</a:t>
            </a:fld>
            <a:endParaRPr lang="lv-LV"/>
          </a:p>
        </p:txBody>
      </p:sp>
    </p:spTree>
    <p:extLst>
      <p:ext uri="{BB962C8B-B14F-4D97-AF65-F5344CB8AC3E}">
        <p14:creationId xmlns:p14="http://schemas.microsoft.com/office/powerpoint/2010/main" val="29723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28950"/>
            <a:ext cx="11053763" cy="2090738"/>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6088"/>
            <a:ext cx="9101137"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6385424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179151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56788" y="-355600"/>
            <a:ext cx="3108325" cy="75803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1813" y="-355600"/>
            <a:ext cx="9172575" cy="7580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932849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28950"/>
            <a:ext cx="11053763" cy="2090738"/>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6088"/>
            <a:ext cx="9101137"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0532826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635246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5863"/>
            <a:ext cx="11052175" cy="193833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2175" cy="213201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76672441"/>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768600"/>
            <a:ext cx="5154613" cy="5713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7013" y="2768600"/>
            <a:ext cx="5156200" cy="5713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1210789"/>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1463"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8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6750"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6750" cy="5618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2478711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872915"/>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04622333"/>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6725" cy="16510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3175" y="388938"/>
            <a:ext cx="7269163" cy="8321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39938"/>
            <a:ext cx="4276725"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0313774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8667565"/>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7938" y="6826250"/>
            <a:ext cx="7802562"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7938" y="871538"/>
            <a:ext cx="7802562"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charset="0"/>
            </a:endParaRPr>
          </a:p>
        </p:txBody>
      </p:sp>
      <p:sp>
        <p:nvSpPr>
          <p:cNvPr id="4" name="Text Placeholder 3"/>
          <p:cNvSpPr>
            <a:spLocks noGrp="1"/>
          </p:cNvSpPr>
          <p:nvPr>
            <p:ph type="body" sz="half" idx="2"/>
          </p:nvPr>
        </p:nvSpPr>
        <p:spPr>
          <a:xfrm>
            <a:off x="2547938" y="7632700"/>
            <a:ext cx="7802562" cy="1144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02818796"/>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688351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42875"/>
            <a:ext cx="2614613" cy="83391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42875"/>
            <a:ext cx="7696200" cy="83391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179578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28950"/>
            <a:ext cx="11053763" cy="2090738"/>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6088"/>
            <a:ext cx="9101137"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638434253"/>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1014271"/>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5863"/>
            <a:ext cx="11052175" cy="193833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2175" cy="213201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9960735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768600"/>
            <a:ext cx="5154613" cy="5713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7013" y="2768600"/>
            <a:ext cx="5156200" cy="5713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203706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1463"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8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6750"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6750" cy="5618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36004456"/>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8885865"/>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860769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5863"/>
            <a:ext cx="11052175" cy="193833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2175" cy="213201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97380738"/>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6725" cy="16510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3175" y="388938"/>
            <a:ext cx="7269163" cy="8321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39938"/>
            <a:ext cx="4276725"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48130998"/>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7938" y="6826250"/>
            <a:ext cx="7802562"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7938" y="871538"/>
            <a:ext cx="7802562"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charset="0"/>
            </a:endParaRPr>
          </a:p>
        </p:txBody>
      </p:sp>
      <p:sp>
        <p:nvSpPr>
          <p:cNvPr id="4" name="Text Placeholder 3"/>
          <p:cNvSpPr>
            <a:spLocks noGrp="1"/>
          </p:cNvSpPr>
          <p:nvPr>
            <p:ph type="body" sz="half" idx="2"/>
          </p:nvPr>
        </p:nvSpPr>
        <p:spPr>
          <a:xfrm>
            <a:off x="2547938" y="7632700"/>
            <a:ext cx="7802562" cy="1144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4334620"/>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393054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42875"/>
            <a:ext cx="2614613" cy="83391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42875"/>
            <a:ext cx="7696200" cy="83391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644798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1813" y="6259513"/>
            <a:ext cx="6140450" cy="96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24663" y="6259513"/>
            <a:ext cx="6140450" cy="96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44492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1463"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8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6750"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6750" cy="56181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10530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5861172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010042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6725" cy="165100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3175" y="388938"/>
            <a:ext cx="7269163" cy="83216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39938"/>
            <a:ext cx="4276725"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4782808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7938" y="6826250"/>
            <a:ext cx="7802562"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7938" y="871538"/>
            <a:ext cx="7802562"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Arial" charset="0"/>
            </a:endParaRPr>
          </a:p>
        </p:txBody>
      </p:sp>
      <p:sp>
        <p:nvSpPr>
          <p:cNvPr id="4" name="Text Placeholder 3"/>
          <p:cNvSpPr>
            <a:spLocks noGrp="1"/>
          </p:cNvSpPr>
          <p:nvPr>
            <p:ph type="body" sz="half" idx="2"/>
          </p:nvPr>
        </p:nvSpPr>
        <p:spPr>
          <a:xfrm>
            <a:off x="2547938" y="7632700"/>
            <a:ext cx="7802562" cy="1144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4514281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31813" y="-355600"/>
            <a:ext cx="12433300" cy="6615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b" anchorCtr="0" compatLnSpc="1">
            <a:prstTxWarp prst="textNoShape">
              <a:avLst/>
            </a:prstTxWarp>
          </a:bodyPr>
          <a:lstStyle/>
          <a:p>
            <a:pPr lvl="0"/>
            <a:r>
              <a:rPr lang="en-US" smtClean="0">
                <a:sym typeface="Arial" charset="0"/>
              </a:rPr>
              <a:t>Click to edit Master title style</a:t>
            </a:r>
          </a:p>
        </p:txBody>
      </p:sp>
      <p:sp>
        <p:nvSpPr>
          <p:cNvPr id="1027" name="Rectangle 2"/>
          <p:cNvSpPr>
            <a:spLocks noGrp="1" noChangeArrowheads="1"/>
          </p:cNvSpPr>
          <p:nvPr>
            <p:ph type="body" idx="1"/>
          </p:nvPr>
        </p:nvSpPr>
        <p:spPr bwMode="auto">
          <a:xfrm>
            <a:off x="531813" y="6259513"/>
            <a:ext cx="12433300"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t" anchorCtr="0" compatLnSpc="1">
            <a:prstTxWarp prst="textNoShape">
              <a:avLst/>
            </a:prstTxWarp>
          </a:bodyPr>
          <a:lstStyle/>
          <a:p>
            <a:pPr lvl="0"/>
            <a:r>
              <a:rPr lang="en-US" smtClean="0">
                <a:sym typeface="Arial" charset="0"/>
              </a:rPr>
              <a:t>Click to edit Master text styles</a:t>
            </a:r>
          </a:p>
          <a:p>
            <a:pPr lvl="1"/>
            <a:r>
              <a:rPr lang="en-US" smtClean="0">
                <a:sym typeface="Arial" charset="0"/>
              </a:rPr>
              <a:t>Second level</a:t>
            </a:r>
          </a:p>
          <a:p>
            <a:pPr lvl="2"/>
            <a:r>
              <a:rPr lang="en-US" smtClean="0">
                <a:sym typeface="Arial" charset="0"/>
              </a:rPr>
              <a:t>Third level</a:t>
            </a:r>
          </a:p>
          <a:p>
            <a:pPr lvl="3"/>
            <a:r>
              <a:rPr lang="en-US" smtClean="0">
                <a:sym typeface="Arial" charset="0"/>
              </a:rPr>
              <a:t>Fourth level</a:t>
            </a:r>
          </a:p>
          <a:p>
            <a:pPr lvl="4"/>
            <a:r>
              <a:rPr lang="en-US" smtClean="0">
                <a:sym typeface="Arial" charset="0"/>
              </a:rPr>
              <a:t>Fifth level</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txStyles>
    <p:titleStyle>
      <a:lvl1pPr algn="l" rtl="0" eaLnBrk="0" fontAlgn="base" hangingPunct="0">
        <a:lnSpc>
          <a:spcPct val="70000"/>
        </a:lnSpc>
        <a:spcBef>
          <a:spcPct val="0"/>
        </a:spcBef>
        <a:spcAft>
          <a:spcPct val="0"/>
        </a:spcAft>
        <a:defRPr sz="6400">
          <a:solidFill>
            <a:schemeClr val="tx1"/>
          </a:solidFill>
          <a:latin typeface="+mj-lt"/>
          <a:ea typeface="+mj-ea"/>
          <a:cs typeface="+mj-cs"/>
          <a:sym typeface="Arial" charset="0"/>
        </a:defRPr>
      </a:lvl1pPr>
      <a:lvl2pPr algn="l" rtl="0" eaLnBrk="0" fontAlgn="base" hangingPunct="0">
        <a:lnSpc>
          <a:spcPct val="70000"/>
        </a:lnSpc>
        <a:spcBef>
          <a:spcPct val="0"/>
        </a:spcBef>
        <a:spcAft>
          <a:spcPct val="0"/>
        </a:spcAft>
        <a:defRPr sz="6400">
          <a:solidFill>
            <a:schemeClr val="tx1"/>
          </a:solidFill>
          <a:latin typeface="Arial" charset="0"/>
          <a:cs typeface="Arial" charset="0"/>
          <a:sym typeface="Arial" charset="0"/>
        </a:defRPr>
      </a:lvl2pPr>
      <a:lvl3pPr algn="l" rtl="0" eaLnBrk="0" fontAlgn="base" hangingPunct="0">
        <a:lnSpc>
          <a:spcPct val="70000"/>
        </a:lnSpc>
        <a:spcBef>
          <a:spcPct val="0"/>
        </a:spcBef>
        <a:spcAft>
          <a:spcPct val="0"/>
        </a:spcAft>
        <a:defRPr sz="6400">
          <a:solidFill>
            <a:schemeClr val="tx1"/>
          </a:solidFill>
          <a:latin typeface="Arial" charset="0"/>
          <a:cs typeface="Arial" charset="0"/>
          <a:sym typeface="Arial" charset="0"/>
        </a:defRPr>
      </a:lvl3pPr>
      <a:lvl4pPr algn="l" rtl="0" eaLnBrk="0" fontAlgn="base" hangingPunct="0">
        <a:lnSpc>
          <a:spcPct val="70000"/>
        </a:lnSpc>
        <a:spcBef>
          <a:spcPct val="0"/>
        </a:spcBef>
        <a:spcAft>
          <a:spcPct val="0"/>
        </a:spcAft>
        <a:defRPr sz="6400">
          <a:solidFill>
            <a:schemeClr val="tx1"/>
          </a:solidFill>
          <a:latin typeface="Arial" charset="0"/>
          <a:cs typeface="Arial" charset="0"/>
          <a:sym typeface="Arial" charset="0"/>
        </a:defRPr>
      </a:lvl4pPr>
      <a:lvl5pPr algn="l" rtl="0" eaLnBrk="0" fontAlgn="base" hangingPunct="0">
        <a:lnSpc>
          <a:spcPct val="70000"/>
        </a:lnSpc>
        <a:spcBef>
          <a:spcPct val="0"/>
        </a:spcBef>
        <a:spcAft>
          <a:spcPct val="0"/>
        </a:spcAft>
        <a:defRPr sz="6400">
          <a:solidFill>
            <a:schemeClr val="tx1"/>
          </a:solidFill>
          <a:latin typeface="Arial" charset="0"/>
          <a:cs typeface="Arial" charset="0"/>
          <a:sym typeface="Arial" charset="0"/>
        </a:defRPr>
      </a:lvl5pPr>
      <a:lvl6pPr marL="457200" algn="l" rtl="0" fontAlgn="base">
        <a:lnSpc>
          <a:spcPct val="70000"/>
        </a:lnSpc>
        <a:spcBef>
          <a:spcPct val="0"/>
        </a:spcBef>
        <a:spcAft>
          <a:spcPct val="0"/>
        </a:spcAft>
        <a:defRPr sz="6400">
          <a:solidFill>
            <a:schemeClr val="tx1"/>
          </a:solidFill>
          <a:latin typeface="Arial" charset="0"/>
          <a:cs typeface="Arial" charset="0"/>
          <a:sym typeface="Arial" charset="0"/>
        </a:defRPr>
      </a:lvl6pPr>
      <a:lvl7pPr marL="914400" algn="l" rtl="0" fontAlgn="base">
        <a:lnSpc>
          <a:spcPct val="70000"/>
        </a:lnSpc>
        <a:spcBef>
          <a:spcPct val="0"/>
        </a:spcBef>
        <a:spcAft>
          <a:spcPct val="0"/>
        </a:spcAft>
        <a:defRPr sz="6400">
          <a:solidFill>
            <a:schemeClr val="tx1"/>
          </a:solidFill>
          <a:latin typeface="Arial" charset="0"/>
          <a:cs typeface="Arial" charset="0"/>
          <a:sym typeface="Arial" charset="0"/>
        </a:defRPr>
      </a:lvl7pPr>
      <a:lvl8pPr marL="1371600" algn="l" rtl="0" fontAlgn="base">
        <a:lnSpc>
          <a:spcPct val="70000"/>
        </a:lnSpc>
        <a:spcBef>
          <a:spcPct val="0"/>
        </a:spcBef>
        <a:spcAft>
          <a:spcPct val="0"/>
        </a:spcAft>
        <a:defRPr sz="6400">
          <a:solidFill>
            <a:schemeClr val="tx1"/>
          </a:solidFill>
          <a:latin typeface="Arial" charset="0"/>
          <a:cs typeface="Arial" charset="0"/>
          <a:sym typeface="Arial" charset="0"/>
        </a:defRPr>
      </a:lvl8pPr>
      <a:lvl9pPr marL="1828800" algn="l" rtl="0" fontAlgn="base">
        <a:lnSpc>
          <a:spcPct val="70000"/>
        </a:lnSpc>
        <a:spcBef>
          <a:spcPct val="0"/>
        </a:spcBef>
        <a:spcAft>
          <a:spcPct val="0"/>
        </a:spcAft>
        <a:defRPr sz="6400">
          <a:solidFill>
            <a:schemeClr val="tx1"/>
          </a:solidFill>
          <a:latin typeface="Arial" charset="0"/>
          <a:cs typeface="Arial" charset="0"/>
          <a:sym typeface="Arial" charset="0"/>
        </a:defRPr>
      </a:lvl9pPr>
    </p:titleStyle>
    <p:bodyStyle>
      <a:lvl1pPr marL="342900" indent="-342900" algn="l" rtl="0" eaLnBrk="0" fontAlgn="base" hangingPunct="0">
        <a:spcBef>
          <a:spcPct val="0"/>
        </a:spcBef>
        <a:spcAft>
          <a:spcPct val="0"/>
        </a:spcAft>
        <a:defRPr sz="2400">
          <a:solidFill>
            <a:schemeClr val="tx1"/>
          </a:solidFill>
          <a:latin typeface="+mn-lt"/>
          <a:ea typeface="+mn-ea"/>
          <a:cs typeface="+mn-cs"/>
          <a:sym typeface="Arial" charset="0"/>
        </a:defRPr>
      </a:lvl1pPr>
      <a:lvl2pPr marL="354013" indent="103188" algn="l" rtl="0" eaLnBrk="0" fontAlgn="base" hangingPunct="0">
        <a:spcBef>
          <a:spcPct val="0"/>
        </a:spcBef>
        <a:spcAft>
          <a:spcPct val="0"/>
        </a:spcAft>
        <a:defRPr sz="2400">
          <a:solidFill>
            <a:schemeClr val="tx1"/>
          </a:solidFill>
          <a:latin typeface="+mn-lt"/>
          <a:cs typeface="+mn-cs"/>
          <a:sym typeface="Arial" charset="0"/>
        </a:defRPr>
      </a:lvl2pPr>
      <a:lvl3pPr marL="811213" indent="103188" algn="l" rtl="0" eaLnBrk="0" fontAlgn="base" hangingPunct="0">
        <a:spcBef>
          <a:spcPct val="0"/>
        </a:spcBef>
        <a:spcAft>
          <a:spcPct val="0"/>
        </a:spcAft>
        <a:defRPr sz="2400">
          <a:solidFill>
            <a:schemeClr val="tx1"/>
          </a:solidFill>
          <a:latin typeface="+mn-lt"/>
          <a:cs typeface="+mn-cs"/>
          <a:sym typeface="Arial" charset="0"/>
        </a:defRPr>
      </a:lvl3pPr>
      <a:lvl4pPr marL="1268413" indent="103188" algn="l" rtl="0" eaLnBrk="0" fontAlgn="base" hangingPunct="0">
        <a:spcBef>
          <a:spcPct val="0"/>
        </a:spcBef>
        <a:spcAft>
          <a:spcPct val="0"/>
        </a:spcAft>
        <a:defRPr sz="2400">
          <a:solidFill>
            <a:schemeClr val="tx1"/>
          </a:solidFill>
          <a:latin typeface="+mn-lt"/>
          <a:cs typeface="+mn-cs"/>
          <a:sym typeface="Arial" charset="0"/>
        </a:defRPr>
      </a:lvl4pPr>
      <a:lvl5pPr marL="1725613" indent="103188" algn="l" rtl="0" eaLnBrk="0" fontAlgn="base" hangingPunct="0">
        <a:spcBef>
          <a:spcPct val="0"/>
        </a:spcBef>
        <a:spcAft>
          <a:spcPct val="0"/>
        </a:spcAft>
        <a:defRPr sz="2400">
          <a:solidFill>
            <a:schemeClr val="tx1"/>
          </a:solidFill>
          <a:latin typeface="+mn-lt"/>
          <a:cs typeface="+mn-cs"/>
          <a:sym typeface="Arial" charset="0"/>
        </a:defRPr>
      </a:lvl5pPr>
      <a:lvl6pPr marL="2182813" algn="l" rtl="0" fontAlgn="base">
        <a:spcBef>
          <a:spcPct val="0"/>
        </a:spcBef>
        <a:spcAft>
          <a:spcPct val="0"/>
        </a:spcAft>
        <a:defRPr sz="2400">
          <a:solidFill>
            <a:schemeClr val="tx1"/>
          </a:solidFill>
          <a:latin typeface="+mn-lt"/>
          <a:cs typeface="+mn-cs"/>
          <a:sym typeface="Arial" charset="0"/>
        </a:defRPr>
      </a:lvl6pPr>
      <a:lvl7pPr marL="2640013" algn="l" rtl="0" fontAlgn="base">
        <a:spcBef>
          <a:spcPct val="0"/>
        </a:spcBef>
        <a:spcAft>
          <a:spcPct val="0"/>
        </a:spcAft>
        <a:defRPr sz="2400">
          <a:solidFill>
            <a:schemeClr val="tx1"/>
          </a:solidFill>
          <a:latin typeface="+mn-lt"/>
          <a:cs typeface="+mn-cs"/>
          <a:sym typeface="Arial" charset="0"/>
        </a:defRPr>
      </a:lvl7pPr>
      <a:lvl8pPr marL="3097213" algn="l" rtl="0" fontAlgn="base">
        <a:spcBef>
          <a:spcPct val="0"/>
        </a:spcBef>
        <a:spcAft>
          <a:spcPct val="0"/>
        </a:spcAft>
        <a:defRPr sz="2400">
          <a:solidFill>
            <a:schemeClr val="tx1"/>
          </a:solidFill>
          <a:latin typeface="+mn-lt"/>
          <a:cs typeface="+mn-cs"/>
          <a:sym typeface="Arial" charset="0"/>
        </a:defRPr>
      </a:lvl8pPr>
      <a:lvl9pPr marL="3554413" algn="l" rtl="0" fontAlgn="base">
        <a:spcBef>
          <a:spcPct val="0"/>
        </a:spcBef>
        <a:spcAft>
          <a:spcPct val="0"/>
        </a:spcAft>
        <a:defRPr sz="2400">
          <a:solidFill>
            <a:schemeClr val="tx1"/>
          </a:solidFill>
          <a:latin typeface="+mn-lt"/>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1270000" y="142875"/>
            <a:ext cx="10463213" cy="2660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ctr" anchorCtr="0" compatLnSpc="1">
            <a:prstTxWarp prst="textNoShape">
              <a:avLst/>
            </a:prstTxWarp>
          </a:bodyPr>
          <a:lstStyle/>
          <a:p>
            <a:pPr lvl="0"/>
            <a:r>
              <a:rPr lang="en-US" smtClean="0">
                <a:sym typeface="Arial" charset="0"/>
              </a:rPr>
              <a:t>Click to edit Master title style</a:t>
            </a:r>
          </a:p>
        </p:txBody>
      </p:sp>
      <p:sp>
        <p:nvSpPr>
          <p:cNvPr id="2051" name="Rectangle 2"/>
          <p:cNvSpPr>
            <a:spLocks noGrp="1" noChangeArrowheads="1"/>
          </p:cNvSpPr>
          <p:nvPr>
            <p:ph type="body" idx="1"/>
          </p:nvPr>
        </p:nvSpPr>
        <p:spPr bwMode="auto">
          <a:xfrm>
            <a:off x="1270000" y="2768600"/>
            <a:ext cx="10463213" cy="5713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ctr" anchorCtr="0" compatLnSpc="1">
            <a:prstTxWarp prst="textNoShape">
              <a:avLst/>
            </a:prstTxWarp>
          </a:bodyPr>
          <a:lstStyle/>
          <a:p>
            <a:pPr lvl="0"/>
            <a:r>
              <a:rPr lang="en-US" smtClean="0">
                <a:sym typeface="Arial" charset="0"/>
              </a:rPr>
              <a:t>Click to edit Master text styles</a:t>
            </a:r>
          </a:p>
          <a:p>
            <a:pPr lvl="1"/>
            <a:r>
              <a:rPr lang="en-US" smtClean="0">
                <a:sym typeface="Arial" charset="0"/>
              </a:rPr>
              <a:t>Second level</a:t>
            </a:r>
          </a:p>
          <a:p>
            <a:pPr lvl="2"/>
            <a:r>
              <a:rPr lang="en-US" smtClean="0">
                <a:sym typeface="Arial" charset="0"/>
              </a:rPr>
              <a:t>Third level</a:t>
            </a:r>
          </a:p>
          <a:p>
            <a:pPr lvl="3"/>
            <a:r>
              <a:rPr lang="en-US" smtClean="0">
                <a:sym typeface="Arial" charset="0"/>
              </a:rPr>
              <a:t>Fourth level</a:t>
            </a:r>
          </a:p>
          <a:p>
            <a:pPr lvl="4"/>
            <a:r>
              <a:rPr lang="en-US" smtClean="0">
                <a:sym typeface="Arial" charset="0"/>
              </a:rPr>
              <a:t>Fifth level</a:t>
            </a:r>
          </a:p>
        </p:txBody>
      </p:sp>
    </p:spTree>
  </p:cSld>
  <p:clrMap bg1="dk2" tx1="lt1" bg2="dk1"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txStyles>
    <p:titleStyle>
      <a:lvl1pPr algn="ctr" rtl="0" eaLnBrk="0" fontAlgn="base" hangingPunct="0">
        <a:spcBef>
          <a:spcPct val="0"/>
        </a:spcBef>
        <a:spcAft>
          <a:spcPct val="0"/>
        </a:spcAft>
        <a:defRPr sz="8400">
          <a:solidFill>
            <a:srgbClr val="000000"/>
          </a:solidFill>
          <a:latin typeface="+mj-lt"/>
          <a:ea typeface="+mj-ea"/>
          <a:cs typeface="+mj-cs"/>
          <a:sym typeface="Arial" charset="0"/>
        </a:defRPr>
      </a:lvl1pPr>
      <a:lvl2pPr algn="ctr" rtl="0" eaLnBrk="0" fontAlgn="base" hangingPunct="0">
        <a:spcBef>
          <a:spcPct val="0"/>
        </a:spcBef>
        <a:spcAft>
          <a:spcPct val="0"/>
        </a:spcAft>
        <a:defRPr sz="8400">
          <a:solidFill>
            <a:srgbClr val="000000"/>
          </a:solidFill>
          <a:latin typeface="Arial" charset="0"/>
          <a:cs typeface="Arial" charset="0"/>
          <a:sym typeface="Arial" charset="0"/>
        </a:defRPr>
      </a:lvl2pPr>
      <a:lvl3pPr algn="ctr" rtl="0" eaLnBrk="0" fontAlgn="base" hangingPunct="0">
        <a:spcBef>
          <a:spcPct val="0"/>
        </a:spcBef>
        <a:spcAft>
          <a:spcPct val="0"/>
        </a:spcAft>
        <a:defRPr sz="8400">
          <a:solidFill>
            <a:srgbClr val="000000"/>
          </a:solidFill>
          <a:latin typeface="Arial" charset="0"/>
          <a:cs typeface="Arial" charset="0"/>
          <a:sym typeface="Arial" charset="0"/>
        </a:defRPr>
      </a:lvl3pPr>
      <a:lvl4pPr algn="ctr" rtl="0" eaLnBrk="0" fontAlgn="base" hangingPunct="0">
        <a:spcBef>
          <a:spcPct val="0"/>
        </a:spcBef>
        <a:spcAft>
          <a:spcPct val="0"/>
        </a:spcAft>
        <a:defRPr sz="8400">
          <a:solidFill>
            <a:srgbClr val="000000"/>
          </a:solidFill>
          <a:latin typeface="Arial" charset="0"/>
          <a:cs typeface="Arial" charset="0"/>
          <a:sym typeface="Arial" charset="0"/>
        </a:defRPr>
      </a:lvl4pPr>
      <a:lvl5pPr algn="ctr" rtl="0" eaLnBrk="0" fontAlgn="base" hangingPunct="0">
        <a:spcBef>
          <a:spcPct val="0"/>
        </a:spcBef>
        <a:spcAft>
          <a:spcPct val="0"/>
        </a:spcAft>
        <a:defRPr sz="8400">
          <a:solidFill>
            <a:srgbClr val="000000"/>
          </a:solidFill>
          <a:latin typeface="Arial" charset="0"/>
          <a:cs typeface="Arial" charset="0"/>
          <a:sym typeface="Arial" charset="0"/>
        </a:defRPr>
      </a:lvl5pPr>
      <a:lvl6pPr marL="457200" algn="ctr" rtl="0" fontAlgn="base">
        <a:spcBef>
          <a:spcPct val="0"/>
        </a:spcBef>
        <a:spcAft>
          <a:spcPct val="0"/>
        </a:spcAft>
        <a:defRPr sz="8400">
          <a:solidFill>
            <a:srgbClr val="000000"/>
          </a:solidFill>
          <a:latin typeface="Arial" charset="0"/>
          <a:cs typeface="Arial" charset="0"/>
          <a:sym typeface="Arial" charset="0"/>
        </a:defRPr>
      </a:lvl6pPr>
      <a:lvl7pPr marL="914400" algn="ctr" rtl="0" fontAlgn="base">
        <a:spcBef>
          <a:spcPct val="0"/>
        </a:spcBef>
        <a:spcAft>
          <a:spcPct val="0"/>
        </a:spcAft>
        <a:defRPr sz="8400">
          <a:solidFill>
            <a:srgbClr val="000000"/>
          </a:solidFill>
          <a:latin typeface="Arial" charset="0"/>
          <a:cs typeface="Arial" charset="0"/>
          <a:sym typeface="Arial" charset="0"/>
        </a:defRPr>
      </a:lvl7pPr>
      <a:lvl8pPr marL="1371600" algn="ctr" rtl="0" fontAlgn="base">
        <a:spcBef>
          <a:spcPct val="0"/>
        </a:spcBef>
        <a:spcAft>
          <a:spcPct val="0"/>
        </a:spcAft>
        <a:defRPr sz="8400">
          <a:solidFill>
            <a:srgbClr val="000000"/>
          </a:solidFill>
          <a:latin typeface="Arial" charset="0"/>
          <a:cs typeface="Arial" charset="0"/>
          <a:sym typeface="Arial" charset="0"/>
        </a:defRPr>
      </a:lvl8pPr>
      <a:lvl9pPr marL="1828800" algn="ctr" rtl="0" fontAlgn="base">
        <a:spcBef>
          <a:spcPct val="0"/>
        </a:spcBef>
        <a:spcAft>
          <a:spcPct val="0"/>
        </a:spcAft>
        <a:defRPr sz="8400">
          <a:solidFill>
            <a:srgbClr val="000000"/>
          </a:solidFill>
          <a:latin typeface="Arial" charset="0"/>
          <a:cs typeface="Arial" charset="0"/>
          <a:sym typeface="Arial" charset="0"/>
        </a:defRPr>
      </a:lvl9pPr>
    </p:titleStyle>
    <p:bodyStyle>
      <a:lvl1pPr marL="342900" indent="-342900" algn="l" rtl="0" eaLnBrk="0" fontAlgn="base" hangingPunct="0">
        <a:spcBef>
          <a:spcPts val="2400"/>
        </a:spcBef>
        <a:spcAft>
          <a:spcPct val="0"/>
        </a:spcAft>
        <a:defRPr sz="4200">
          <a:solidFill>
            <a:srgbClr val="000000"/>
          </a:solidFill>
          <a:latin typeface="+mn-lt"/>
          <a:ea typeface="+mn-ea"/>
          <a:cs typeface="+mn-cs"/>
          <a:sym typeface="Arial" charset="0"/>
        </a:defRPr>
      </a:lvl1pPr>
      <a:lvl2pPr marL="354013" indent="103188" algn="l" rtl="0" eaLnBrk="0" fontAlgn="base" hangingPunct="0">
        <a:spcBef>
          <a:spcPts val="2400"/>
        </a:spcBef>
        <a:spcAft>
          <a:spcPct val="0"/>
        </a:spcAft>
        <a:defRPr sz="4200">
          <a:solidFill>
            <a:srgbClr val="000000"/>
          </a:solidFill>
          <a:latin typeface="+mn-lt"/>
          <a:cs typeface="+mn-cs"/>
          <a:sym typeface="Arial" charset="0"/>
        </a:defRPr>
      </a:lvl2pPr>
      <a:lvl3pPr marL="811213" indent="103188" algn="l" rtl="0" eaLnBrk="0" fontAlgn="base" hangingPunct="0">
        <a:spcBef>
          <a:spcPts val="2400"/>
        </a:spcBef>
        <a:spcAft>
          <a:spcPct val="0"/>
        </a:spcAft>
        <a:defRPr sz="4200">
          <a:solidFill>
            <a:srgbClr val="000000"/>
          </a:solidFill>
          <a:latin typeface="+mn-lt"/>
          <a:cs typeface="+mn-cs"/>
          <a:sym typeface="Arial" charset="0"/>
        </a:defRPr>
      </a:lvl3pPr>
      <a:lvl4pPr marL="1268413" indent="103188" algn="l" rtl="0" eaLnBrk="0" fontAlgn="base" hangingPunct="0">
        <a:spcBef>
          <a:spcPts val="2400"/>
        </a:spcBef>
        <a:spcAft>
          <a:spcPct val="0"/>
        </a:spcAft>
        <a:defRPr sz="4200">
          <a:solidFill>
            <a:srgbClr val="000000"/>
          </a:solidFill>
          <a:latin typeface="+mn-lt"/>
          <a:cs typeface="+mn-cs"/>
          <a:sym typeface="Arial" charset="0"/>
        </a:defRPr>
      </a:lvl4pPr>
      <a:lvl5pPr marL="1725613" indent="103188" algn="l" rtl="0" eaLnBrk="0" fontAlgn="base" hangingPunct="0">
        <a:spcBef>
          <a:spcPts val="2400"/>
        </a:spcBef>
        <a:spcAft>
          <a:spcPct val="0"/>
        </a:spcAft>
        <a:defRPr sz="4200">
          <a:solidFill>
            <a:srgbClr val="000000"/>
          </a:solidFill>
          <a:latin typeface="+mn-lt"/>
          <a:cs typeface="+mn-cs"/>
          <a:sym typeface="Arial" charset="0"/>
        </a:defRPr>
      </a:lvl5pPr>
      <a:lvl6pPr marL="2182813" algn="l" rtl="0" fontAlgn="base">
        <a:spcBef>
          <a:spcPts val="2400"/>
        </a:spcBef>
        <a:spcAft>
          <a:spcPct val="0"/>
        </a:spcAft>
        <a:defRPr sz="4200">
          <a:solidFill>
            <a:srgbClr val="000000"/>
          </a:solidFill>
          <a:latin typeface="+mn-lt"/>
          <a:cs typeface="+mn-cs"/>
          <a:sym typeface="Arial" charset="0"/>
        </a:defRPr>
      </a:lvl6pPr>
      <a:lvl7pPr marL="2640013" algn="l" rtl="0" fontAlgn="base">
        <a:spcBef>
          <a:spcPts val="2400"/>
        </a:spcBef>
        <a:spcAft>
          <a:spcPct val="0"/>
        </a:spcAft>
        <a:defRPr sz="4200">
          <a:solidFill>
            <a:srgbClr val="000000"/>
          </a:solidFill>
          <a:latin typeface="+mn-lt"/>
          <a:cs typeface="+mn-cs"/>
          <a:sym typeface="Arial" charset="0"/>
        </a:defRPr>
      </a:lvl7pPr>
      <a:lvl8pPr marL="3097213" algn="l" rtl="0" fontAlgn="base">
        <a:spcBef>
          <a:spcPts val="2400"/>
        </a:spcBef>
        <a:spcAft>
          <a:spcPct val="0"/>
        </a:spcAft>
        <a:defRPr sz="4200">
          <a:solidFill>
            <a:srgbClr val="000000"/>
          </a:solidFill>
          <a:latin typeface="+mn-lt"/>
          <a:cs typeface="+mn-cs"/>
          <a:sym typeface="Arial" charset="0"/>
        </a:defRPr>
      </a:lvl8pPr>
      <a:lvl9pPr marL="3554413" algn="l" rtl="0" fontAlgn="base">
        <a:spcBef>
          <a:spcPts val="2400"/>
        </a:spcBef>
        <a:spcAft>
          <a:spcPct val="0"/>
        </a:spcAft>
        <a:defRPr sz="4200">
          <a:solidFill>
            <a:srgbClr val="000000"/>
          </a:solidFill>
          <a:latin typeface="+mn-lt"/>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1270000" y="142875"/>
            <a:ext cx="10463213" cy="2660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ctr" anchorCtr="0" compatLnSpc="1">
            <a:prstTxWarp prst="textNoShape">
              <a:avLst/>
            </a:prstTxWarp>
          </a:bodyPr>
          <a:lstStyle/>
          <a:p>
            <a:pPr lvl="0"/>
            <a:r>
              <a:rPr lang="en-US" altLang="lv-LV" smtClean="0">
                <a:sym typeface="Arial" charset="0"/>
              </a:rPr>
              <a:t>Click to edit Master title style</a:t>
            </a:r>
          </a:p>
        </p:txBody>
      </p:sp>
      <p:sp>
        <p:nvSpPr>
          <p:cNvPr id="2051" name="Rectangle 2"/>
          <p:cNvSpPr>
            <a:spLocks noGrp="1" noChangeArrowheads="1"/>
          </p:cNvSpPr>
          <p:nvPr>
            <p:ph type="body" idx="1"/>
          </p:nvPr>
        </p:nvSpPr>
        <p:spPr bwMode="auto">
          <a:xfrm>
            <a:off x="1270000" y="2768600"/>
            <a:ext cx="10463213" cy="5713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ctr" anchorCtr="0" compatLnSpc="1">
            <a:prstTxWarp prst="textNoShape">
              <a:avLst/>
            </a:prstTxWarp>
          </a:bodyPr>
          <a:lstStyle/>
          <a:p>
            <a:pPr lvl="0"/>
            <a:r>
              <a:rPr lang="en-US" altLang="lv-LV" smtClean="0">
                <a:sym typeface="Arial" charset="0"/>
              </a:rPr>
              <a:t>Click to edit Master text styles</a:t>
            </a:r>
          </a:p>
          <a:p>
            <a:pPr lvl="1"/>
            <a:r>
              <a:rPr lang="en-US" altLang="lv-LV" smtClean="0">
                <a:sym typeface="Arial" charset="0"/>
              </a:rPr>
              <a:t>Second level</a:t>
            </a:r>
          </a:p>
          <a:p>
            <a:pPr lvl="2"/>
            <a:r>
              <a:rPr lang="en-US" altLang="lv-LV" smtClean="0">
                <a:sym typeface="Arial" charset="0"/>
              </a:rPr>
              <a:t>Third level</a:t>
            </a:r>
          </a:p>
          <a:p>
            <a:pPr lvl="3"/>
            <a:r>
              <a:rPr lang="en-US" altLang="lv-LV" smtClean="0">
                <a:sym typeface="Arial" charset="0"/>
              </a:rPr>
              <a:t>Fourth level</a:t>
            </a:r>
          </a:p>
          <a:p>
            <a:pPr lvl="4"/>
            <a:r>
              <a:rPr lang="en-US" altLang="lv-LV" smtClean="0">
                <a:sym typeface="Arial" charset="0"/>
              </a:rPr>
              <a:t>Fifth level</a:t>
            </a:r>
          </a:p>
        </p:txBody>
      </p:sp>
    </p:spTree>
    <p:extLst>
      <p:ext uri="{BB962C8B-B14F-4D97-AF65-F5344CB8AC3E}">
        <p14:creationId xmlns:p14="http://schemas.microsoft.com/office/powerpoint/2010/main" val="3327697336"/>
      </p:ext>
    </p:extLst>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txStyles>
    <p:titleStyle>
      <a:lvl1pPr algn="ctr" rtl="0" eaLnBrk="0" fontAlgn="base" hangingPunct="0">
        <a:spcBef>
          <a:spcPct val="0"/>
        </a:spcBef>
        <a:spcAft>
          <a:spcPct val="0"/>
        </a:spcAft>
        <a:defRPr sz="8400">
          <a:solidFill>
            <a:srgbClr val="000000"/>
          </a:solidFill>
          <a:latin typeface="+mj-lt"/>
          <a:ea typeface="+mj-ea"/>
          <a:cs typeface="+mj-cs"/>
          <a:sym typeface="Arial" charset="0"/>
        </a:defRPr>
      </a:lvl1pPr>
      <a:lvl2pPr algn="ctr" rtl="0" eaLnBrk="0" fontAlgn="base" hangingPunct="0">
        <a:spcBef>
          <a:spcPct val="0"/>
        </a:spcBef>
        <a:spcAft>
          <a:spcPct val="0"/>
        </a:spcAft>
        <a:defRPr sz="8400">
          <a:solidFill>
            <a:srgbClr val="000000"/>
          </a:solidFill>
          <a:latin typeface="Arial" charset="0"/>
          <a:cs typeface="Arial" charset="0"/>
          <a:sym typeface="Arial" charset="0"/>
        </a:defRPr>
      </a:lvl2pPr>
      <a:lvl3pPr algn="ctr" rtl="0" eaLnBrk="0" fontAlgn="base" hangingPunct="0">
        <a:spcBef>
          <a:spcPct val="0"/>
        </a:spcBef>
        <a:spcAft>
          <a:spcPct val="0"/>
        </a:spcAft>
        <a:defRPr sz="8400">
          <a:solidFill>
            <a:srgbClr val="000000"/>
          </a:solidFill>
          <a:latin typeface="Arial" charset="0"/>
          <a:cs typeface="Arial" charset="0"/>
          <a:sym typeface="Arial" charset="0"/>
        </a:defRPr>
      </a:lvl3pPr>
      <a:lvl4pPr algn="ctr" rtl="0" eaLnBrk="0" fontAlgn="base" hangingPunct="0">
        <a:spcBef>
          <a:spcPct val="0"/>
        </a:spcBef>
        <a:spcAft>
          <a:spcPct val="0"/>
        </a:spcAft>
        <a:defRPr sz="8400">
          <a:solidFill>
            <a:srgbClr val="000000"/>
          </a:solidFill>
          <a:latin typeface="Arial" charset="0"/>
          <a:cs typeface="Arial" charset="0"/>
          <a:sym typeface="Arial" charset="0"/>
        </a:defRPr>
      </a:lvl4pPr>
      <a:lvl5pPr algn="ctr" rtl="0" eaLnBrk="0" fontAlgn="base" hangingPunct="0">
        <a:spcBef>
          <a:spcPct val="0"/>
        </a:spcBef>
        <a:spcAft>
          <a:spcPct val="0"/>
        </a:spcAft>
        <a:defRPr sz="8400">
          <a:solidFill>
            <a:srgbClr val="000000"/>
          </a:solidFill>
          <a:latin typeface="Arial" charset="0"/>
          <a:cs typeface="Arial" charset="0"/>
          <a:sym typeface="Arial" charset="0"/>
        </a:defRPr>
      </a:lvl5pPr>
      <a:lvl6pPr marL="457200" algn="ctr" rtl="0" fontAlgn="base">
        <a:spcBef>
          <a:spcPct val="0"/>
        </a:spcBef>
        <a:spcAft>
          <a:spcPct val="0"/>
        </a:spcAft>
        <a:defRPr sz="8400">
          <a:solidFill>
            <a:srgbClr val="000000"/>
          </a:solidFill>
          <a:latin typeface="Arial" charset="0"/>
          <a:cs typeface="Arial" charset="0"/>
          <a:sym typeface="Arial" charset="0"/>
        </a:defRPr>
      </a:lvl6pPr>
      <a:lvl7pPr marL="914400" algn="ctr" rtl="0" fontAlgn="base">
        <a:spcBef>
          <a:spcPct val="0"/>
        </a:spcBef>
        <a:spcAft>
          <a:spcPct val="0"/>
        </a:spcAft>
        <a:defRPr sz="8400">
          <a:solidFill>
            <a:srgbClr val="000000"/>
          </a:solidFill>
          <a:latin typeface="Arial" charset="0"/>
          <a:cs typeface="Arial" charset="0"/>
          <a:sym typeface="Arial" charset="0"/>
        </a:defRPr>
      </a:lvl7pPr>
      <a:lvl8pPr marL="1371600" algn="ctr" rtl="0" fontAlgn="base">
        <a:spcBef>
          <a:spcPct val="0"/>
        </a:spcBef>
        <a:spcAft>
          <a:spcPct val="0"/>
        </a:spcAft>
        <a:defRPr sz="8400">
          <a:solidFill>
            <a:srgbClr val="000000"/>
          </a:solidFill>
          <a:latin typeface="Arial" charset="0"/>
          <a:cs typeface="Arial" charset="0"/>
          <a:sym typeface="Arial" charset="0"/>
        </a:defRPr>
      </a:lvl8pPr>
      <a:lvl9pPr marL="1828800" algn="ctr" rtl="0" fontAlgn="base">
        <a:spcBef>
          <a:spcPct val="0"/>
        </a:spcBef>
        <a:spcAft>
          <a:spcPct val="0"/>
        </a:spcAft>
        <a:defRPr sz="8400">
          <a:solidFill>
            <a:srgbClr val="000000"/>
          </a:solidFill>
          <a:latin typeface="Arial" charset="0"/>
          <a:cs typeface="Arial" charset="0"/>
          <a:sym typeface="Arial" charset="0"/>
        </a:defRPr>
      </a:lvl9pPr>
    </p:titleStyle>
    <p:bodyStyle>
      <a:lvl1pPr marL="342900" indent="-342900" algn="l" rtl="0" eaLnBrk="0" fontAlgn="base" hangingPunct="0">
        <a:spcBef>
          <a:spcPts val="2400"/>
        </a:spcBef>
        <a:spcAft>
          <a:spcPct val="0"/>
        </a:spcAft>
        <a:defRPr sz="4200">
          <a:solidFill>
            <a:srgbClr val="000000"/>
          </a:solidFill>
          <a:latin typeface="+mn-lt"/>
          <a:ea typeface="+mn-ea"/>
          <a:cs typeface="+mn-cs"/>
          <a:sym typeface="Arial" charset="0"/>
        </a:defRPr>
      </a:lvl1pPr>
      <a:lvl2pPr marL="354013" indent="103188" algn="l" rtl="0" eaLnBrk="0" fontAlgn="base" hangingPunct="0">
        <a:spcBef>
          <a:spcPts val="2400"/>
        </a:spcBef>
        <a:spcAft>
          <a:spcPct val="0"/>
        </a:spcAft>
        <a:defRPr sz="4200">
          <a:solidFill>
            <a:srgbClr val="000000"/>
          </a:solidFill>
          <a:latin typeface="+mn-lt"/>
          <a:cs typeface="+mn-cs"/>
          <a:sym typeface="Arial" charset="0"/>
        </a:defRPr>
      </a:lvl2pPr>
      <a:lvl3pPr marL="811213" indent="103188" algn="l" rtl="0" eaLnBrk="0" fontAlgn="base" hangingPunct="0">
        <a:spcBef>
          <a:spcPts val="2400"/>
        </a:spcBef>
        <a:spcAft>
          <a:spcPct val="0"/>
        </a:spcAft>
        <a:defRPr sz="4200">
          <a:solidFill>
            <a:srgbClr val="000000"/>
          </a:solidFill>
          <a:latin typeface="+mn-lt"/>
          <a:cs typeface="+mn-cs"/>
          <a:sym typeface="Arial" charset="0"/>
        </a:defRPr>
      </a:lvl3pPr>
      <a:lvl4pPr marL="1268413" indent="103188" algn="l" rtl="0" eaLnBrk="0" fontAlgn="base" hangingPunct="0">
        <a:spcBef>
          <a:spcPts val="2400"/>
        </a:spcBef>
        <a:spcAft>
          <a:spcPct val="0"/>
        </a:spcAft>
        <a:defRPr sz="4200">
          <a:solidFill>
            <a:srgbClr val="000000"/>
          </a:solidFill>
          <a:latin typeface="+mn-lt"/>
          <a:cs typeface="+mn-cs"/>
          <a:sym typeface="Arial" charset="0"/>
        </a:defRPr>
      </a:lvl4pPr>
      <a:lvl5pPr marL="1725613" indent="103188" algn="l" rtl="0" eaLnBrk="0" fontAlgn="base" hangingPunct="0">
        <a:spcBef>
          <a:spcPts val="2400"/>
        </a:spcBef>
        <a:spcAft>
          <a:spcPct val="0"/>
        </a:spcAft>
        <a:defRPr sz="4200">
          <a:solidFill>
            <a:srgbClr val="000000"/>
          </a:solidFill>
          <a:latin typeface="+mn-lt"/>
          <a:cs typeface="+mn-cs"/>
          <a:sym typeface="Arial" charset="0"/>
        </a:defRPr>
      </a:lvl5pPr>
      <a:lvl6pPr marL="2182813" algn="l" rtl="0" fontAlgn="base">
        <a:spcBef>
          <a:spcPts val="2400"/>
        </a:spcBef>
        <a:spcAft>
          <a:spcPct val="0"/>
        </a:spcAft>
        <a:defRPr sz="4200">
          <a:solidFill>
            <a:srgbClr val="000000"/>
          </a:solidFill>
          <a:latin typeface="+mn-lt"/>
          <a:cs typeface="+mn-cs"/>
          <a:sym typeface="Arial" charset="0"/>
        </a:defRPr>
      </a:lvl6pPr>
      <a:lvl7pPr marL="2640013" algn="l" rtl="0" fontAlgn="base">
        <a:spcBef>
          <a:spcPts val="2400"/>
        </a:spcBef>
        <a:spcAft>
          <a:spcPct val="0"/>
        </a:spcAft>
        <a:defRPr sz="4200">
          <a:solidFill>
            <a:srgbClr val="000000"/>
          </a:solidFill>
          <a:latin typeface="+mn-lt"/>
          <a:cs typeface="+mn-cs"/>
          <a:sym typeface="Arial" charset="0"/>
        </a:defRPr>
      </a:lvl7pPr>
      <a:lvl8pPr marL="3097213" algn="l" rtl="0" fontAlgn="base">
        <a:spcBef>
          <a:spcPts val="2400"/>
        </a:spcBef>
        <a:spcAft>
          <a:spcPct val="0"/>
        </a:spcAft>
        <a:defRPr sz="4200">
          <a:solidFill>
            <a:srgbClr val="000000"/>
          </a:solidFill>
          <a:latin typeface="+mn-lt"/>
          <a:cs typeface="+mn-cs"/>
          <a:sym typeface="Arial" charset="0"/>
        </a:defRPr>
      </a:lvl8pPr>
      <a:lvl9pPr marL="3554413" algn="l" rtl="0" fontAlgn="base">
        <a:spcBef>
          <a:spcPts val="2400"/>
        </a:spcBef>
        <a:spcAft>
          <a:spcPct val="0"/>
        </a:spcAft>
        <a:defRPr sz="4200">
          <a:solidFill>
            <a:srgbClr val="000000"/>
          </a:solidFill>
          <a:latin typeface="+mn-lt"/>
          <a:cs typeface="+mn-cs"/>
          <a:sym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4.xml"/><Relationship Id="rId1" Type="http://schemas.openxmlformats.org/officeDocument/2006/relationships/vmlDrawing" Target="../drawings/vmlDrawing1.vml"/><Relationship Id="rId5" Type="http://schemas.openxmlformats.org/officeDocument/2006/relationships/image" Target="../media/image5.png"/><Relationship Id="rId4" Type="http://schemas.openxmlformats.org/officeDocument/2006/relationships/oleObject" Target="../embeddings/Microsoft_Excel_97-2003_Worksheet1.xls"/></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hyperlink" Target="mailto:kpd@vzd.gov.lv"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452438" y="-236538"/>
            <a:ext cx="12433300" cy="6769101"/>
          </a:xfrm>
        </p:spPr>
        <p:txBody>
          <a:bodyPr rIns="50720"/>
          <a:lstStyle/>
          <a:p>
            <a:pPr algn="ctr" eaLnBrk="1" hangingPunct="1"/>
            <a:r>
              <a:rPr lang="lv-LV" sz="6000" dirty="0" smtClean="0"/>
              <a:t>Zemes reformas pabeigšanas process lauku apvidos</a:t>
            </a:r>
            <a:endParaRPr lang="en-US" sz="6000" dirty="0" smtClean="0"/>
          </a:p>
        </p:txBody>
      </p:sp>
      <p:sp>
        <p:nvSpPr>
          <p:cNvPr id="3075" name="Rectangle 2"/>
          <p:cNvSpPr>
            <a:spLocks noGrp="1" noChangeArrowheads="1"/>
          </p:cNvSpPr>
          <p:nvPr>
            <p:ph type="body" idx="1"/>
          </p:nvPr>
        </p:nvSpPr>
        <p:spPr>
          <a:xfrm>
            <a:off x="8445822" y="8476406"/>
            <a:ext cx="4437337" cy="1181224"/>
          </a:xfrm>
        </p:spPr>
        <p:txBody>
          <a:bodyPr rIns="50720"/>
          <a:lstStyle/>
          <a:p>
            <a:pPr marL="0" indent="0" algn="r" eaLnBrk="1" hangingPunct="1"/>
            <a:r>
              <a:rPr lang="lv-LV" dirty="0" smtClean="0">
                <a:solidFill>
                  <a:srgbClr val="860000"/>
                </a:solidFill>
              </a:rPr>
              <a:t>Judīte Mierkalne, Daiga Ozola</a:t>
            </a:r>
            <a:endParaRPr lang="en-US" dirty="0" smtClean="0">
              <a:solidFill>
                <a:srgbClr val="860000"/>
              </a:solidFill>
            </a:endParaRPr>
          </a:p>
          <a:p>
            <a:pPr marL="0" indent="0" algn="r" eaLnBrk="1" hangingPunct="1"/>
            <a:r>
              <a:rPr lang="lv-LV" sz="2000" dirty="0" smtClean="0">
                <a:solidFill>
                  <a:srgbClr val="860000"/>
                </a:solidFill>
              </a:rPr>
              <a:t>2014.gada 19.- 20.,26</a:t>
            </a:r>
            <a:r>
              <a:rPr lang="lv-LV" sz="2000" dirty="0">
                <a:solidFill>
                  <a:srgbClr val="860000"/>
                </a:solidFill>
              </a:rPr>
              <a:t>.-</a:t>
            </a:r>
            <a:r>
              <a:rPr lang="lv-LV" sz="2000" dirty="0" smtClean="0">
                <a:solidFill>
                  <a:srgbClr val="860000"/>
                </a:solidFill>
              </a:rPr>
              <a:t>27.februāris</a:t>
            </a:r>
          </a:p>
          <a:p>
            <a:pPr marL="0" indent="0" algn="r" eaLnBrk="1" hangingPunct="1"/>
            <a:r>
              <a:rPr lang="lv-LV" sz="2000" dirty="0" smtClean="0">
                <a:solidFill>
                  <a:srgbClr val="860000"/>
                </a:solidFill>
              </a:rPr>
              <a:t>Rīga</a:t>
            </a:r>
            <a:r>
              <a:rPr lang="en-US" sz="2000" dirty="0" smtClean="0">
                <a:solidFill>
                  <a:srgbClr val="860000"/>
                </a:solidFill>
              </a:rPr>
              <a:t>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84238" y="484188"/>
            <a:ext cx="10801350" cy="1152525"/>
          </a:xfrm>
        </p:spPr>
        <p:txBody>
          <a:bodyPr/>
          <a:lstStyle/>
          <a:p>
            <a:pPr eaLnBrk="1" hangingPunct="1"/>
            <a:r>
              <a:rPr lang="lv-LV" altLang="lv-LV" sz="5100" dirty="0" smtClean="0">
                <a:solidFill>
                  <a:srgbClr val="A50021"/>
                </a:solidFill>
              </a:rPr>
              <a:t>Izpildes termiņi pašvaldībām (1)</a:t>
            </a:r>
            <a:endParaRPr lang="en-US" altLang="lv-LV" sz="5100" dirty="0" smtClean="0">
              <a:solidFill>
                <a:srgbClr val="A50021"/>
              </a:solidFill>
            </a:endParaRPr>
          </a:p>
        </p:txBody>
      </p:sp>
      <p:graphicFrame>
        <p:nvGraphicFramePr>
          <p:cNvPr id="6" name="Diagram 5"/>
          <p:cNvGraphicFramePr/>
          <p:nvPr>
            <p:extLst>
              <p:ext uri="{D42A27DB-BD31-4B8C-83A1-F6EECF244321}">
                <p14:modId xmlns:p14="http://schemas.microsoft.com/office/powerpoint/2010/main" val="2259501994"/>
              </p:ext>
            </p:extLst>
          </p:nvPr>
        </p:nvGraphicFramePr>
        <p:xfrm>
          <a:off x="596950" y="1707654"/>
          <a:ext cx="12169352" cy="7488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635763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749425" y="1924050"/>
            <a:ext cx="9144000" cy="6048375"/>
          </a:xfrm>
        </p:spPr>
        <p:txBody>
          <a:bodyPr/>
          <a:lstStyle/>
          <a:p>
            <a:pPr eaLnBrk="1" hangingPunct="1"/>
            <a:r>
              <a:rPr lang="lv-LV" altLang="lv-LV" sz="3600" dirty="0" smtClean="0">
                <a:solidFill>
                  <a:srgbClr val="740000"/>
                </a:solidFill>
              </a:rPr>
              <a:t> Lai nodrošinātu likuma „Par zemes reformas pabeigšanu lauku apvidos” 4.panta izpildi, VZD </a:t>
            </a:r>
            <a:r>
              <a:rPr lang="pt-BR" altLang="lv-LV" sz="3600" dirty="0" smtClean="0">
                <a:solidFill>
                  <a:srgbClr val="740000"/>
                </a:solidFill>
              </a:rPr>
              <a:t>pārskat</a:t>
            </a:r>
            <a:r>
              <a:rPr lang="lv-LV" altLang="lv-LV" sz="3600" dirty="0" smtClean="0">
                <a:solidFill>
                  <a:srgbClr val="740000"/>
                </a:solidFill>
              </a:rPr>
              <a:t>a</a:t>
            </a:r>
            <a:r>
              <a:rPr lang="pt-BR" altLang="lv-LV" sz="3600" dirty="0" smtClean="0">
                <a:solidFill>
                  <a:srgbClr val="740000"/>
                </a:solidFill>
              </a:rPr>
              <a:t> par zemi </a:t>
            </a:r>
            <a:r>
              <a:rPr lang="lv-LV" altLang="lv-LV" sz="3600" dirty="0" smtClean="0">
                <a:solidFill>
                  <a:srgbClr val="740000"/>
                </a:solidFill>
              </a:rPr>
              <a:t>saskaņošanu </a:t>
            </a:r>
            <a:r>
              <a:rPr lang="pt-BR" altLang="lv-LV" sz="3600" dirty="0" smtClean="0">
                <a:solidFill>
                  <a:srgbClr val="740000"/>
                </a:solidFill>
              </a:rPr>
              <a:t>ar attiecīgo pašvaldību </a:t>
            </a:r>
            <a:r>
              <a:rPr lang="lv-LV" altLang="lv-LV" sz="3600" dirty="0" smtClean="0">
                <a:solidFill>
                  <a:srgbClr val="740000"/>
                </a:solidFill>
              </a:rPr>
              <a:t>uzsāks  ne vēlāk kā  </a:t>
            </a:r>
            <a:r>
              <a:rPr lang="lv-LV" altLang="lv-LV" sz="3600" u="sng" dirty="0" smtClean="0">
                <a:solidFill>
                  <a:srgbClr val="740000"/>
                </a:solidFill>
              </a:rPr>
              <a:t>2014.gada 15.oktobrī</a:t>
            </a:r>
            <a:endParaRPr lang="en-US" altLang="lv-LV" sz="3600" u="sng" dirty="0" smtClean="0"/>
          </a:p>
        </p:txBody>
      </p:sp>
      <p:sp>
        <p:nvSpPr>
          <p:cNvPr id="6147" name="Title 1"/>
          <p:cNvSpPr txBox="1">
            <a:spLocks/>
          </p:cNvSpPr>
          <p:nvPr/>
        </p:nvSpPr>
        <p:spPr bwMode="auto">
          <a:xfrm>
            <a:off x="1389038" y="484188"/>
            <a:ext cx="10080625" cy="1152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50800" tIns="50800" rIns="50760" bIns="50800" anchor="ctr"/>
          <a:lstStyle>
            <a:lvl1pPr eaLnBrk="0" hangingPunct="0">
              <a:spcBef>
                <a:spcPts val="2400"/>
              </a:spcBef>
              <a:defRPr sz="4200">
                <a:solidFill>
                  <a:srgbClr val="000000"/>
                </a:solidFill>
                <a:latin typeface="Arial" charset="0"/>
                <a:cs typeface="Arial" charset="0"/>
                <a:sym typeface="Arial" charset="0"/>
              </a:defRPr>
            </a:lvl1pPr>
            <a:lvl2pPr marL="354013" indent="103188" eaLnBrk="0" hangingPunct="0">
              <a:spcBef>
                <a:spcPts val="2400"/>
              </a:spcBef>
              <a:defRPr sz="4200">
                <a:solidFill>
                  <a:srgbClr val="000000"/>
                </a:solidFill>
                <a:latin typeface="Arial" charset="0"/>
                <a:cs typeface="Arial" charset="0"/>
                <a:sym typeface="Arial" charset="0"/>
              </a:defRPr>
            </a:lvl2pPr>
            <a:lvl3pPr marL="811213" indent="103188" eaLnBrk="0" hangingPunct="0">
              <a:spcBef>
                <a:spcPts val="2400"/>
              </a:spcBef>
              <a:defRPr sz="4200">
                <a:solidFill>
                  <a:srgbClr val="000000"/>
                </a:solidFill>
                <a:latin typeface="Arial" charset="0"/>
                <a:cs typeface="Arial" charset="0"/>
                <a:sym typeface="Arial" charset="0"/>
              </a:defRPr>
            </a:lvl3pPr>
            <a:lvl4pPr marL="1268413" indent="103188" eaLnBrk="0" hangingPunct="0">
              <a:spcBef>
                <a:spcPts val="2400"/>
              </a:spcBef>
              <a:defRPr sz="4200">
                <a:solidFill>
                  <a:srgbClr val="000000"/>
                </a:solidFill>
                <a:latin typeface="Arial" charset="0"/>
                <a:cs typeface="Arial" charset="0"/>
                <a:sym typeface="Arial" charset="0"/>
              </a:defRPr>
            </a:lvl4pPr>
            <a:lvl5pPr marL="1725613" indent="103188" eaLnBrk="0" hangingPunct="0">
              <a:spcBef>
                <a:spcPts val="2400"/>
              </a:spcBef>
              <a:defRPr sz="4200">
                <a:solidFill>
                  <a:srgbClr val="000000"/>
                </a:solidFill>
                <a:latin typeface="Arial" charset="0"/>
                <a:cs typeface="Arial" charset="0"/>
                <a:sym typeface="Arial" charset="0"/>
              </a:defRPr>
            </a:lvl5pPr>
            <a:lvl6pPr marL="2182813" indent="103188" eaLnBrk="0" fontAlgn="base" hangingPunct="0">
              <a:spcBef>
                <a:spcPts val="2400"/>
              </a:spcBef>
              <a:spcAft>
                <a:spcPct val="0"/>
              </a:spcAft>
              <a:defRPr sz="4200">
                <a:solidFill>
                  <a:srgbClr val="000000"/>
                </a:solidFill>
                <a:latin typeface="Arial" charset="0"/>
                <a:cs typeface="Arial" charset="0"/>
                <a:sym typeface="Arial" charset="0"/>
              </a:defRPr>
            </a:lvl6pPr>
            <a:lvl7pPr marL="2640013" indent="103188" eaLnBrk="0" fontAlgn="base" hangingPunct="0">
              <a:spcBef>
                <a:spcPts val="2400"/>
              </a:spcBef>
              <a:spcAft>
                <a:spcPct val="0"/>
              </a:spcAft>
              <a:defRPr sz="4200">
                <a:solidFill>
                  <a:srgbClr val="000000"/>
                </a:solidFill>
                <a:latin typeface="Arial" charset="0"/>
                <a:cs typeface="Arial" charset="0"/>
                <a:sym typeface="Arial" charset="0"/>
              </a:defRPr>
            </a:lvl7pPr>
            <a:lvl8pPr marL="3097213" indent="103188" eaLnBrk="0" fontAlgn="base" hangingPunct="0">
              <a:spcBef>
                <a:spcPts val="2400"/>
              </a:spcBef>
              <a:spcAft>
                <a:spcPct val="0"/>
              </a:spcAft>
              <a:defRPr sz="4200">
                <a:solidFill>
                  <a:srgbClr val="000000"/>
                </a:solidFill>
                <a:latin typeface="Arial" charset="0"/>
                <a:cs typeface="Arial" charset="0"/>
                <a:sym typeface="Arial" charset="0"/>
              </a:defRPr>
            </a:lvl8pPr>
            <a:lvl9pPr marL="3554413" indent="103188" eaLnBrk="0" fontAlgn="base" hangingPunct="0">
              <a:spcBef>
                <a:spcPts val="2400"/>
              </a:spcBef>
              <a:spcAft>
                <a:spcPct val="0"/>
              </a:spcAft>
              <a:defRPr sz="4200">
                <a:solidFill>
                  <a:srgbClr val="000000"/>
                </a:solidFill>
                <a:latin typeface="Arial" charset="0"/>
                <a:cs typeface="Arial" charset="0"/>
                <a:sym typeface="Arial" charset="0"/>
              </a:defRPr>
            </a:lvl9pPr>
          </a:lstStyle>
          <a:p>
            <a:pPr algn="ctr" eaLnBrk="1" hangingPunct="1">
              <a:spcBef>
                <a:spcPct val="0"/>
              </a:spcBef>
            </a:pPr>
            <a:r>
              <a:rPr lang="lv-LV" altLang="lv-LV" sz="5100" dirty="0">
                <a:solidFill>
                  <a:srgbClr val="A50021"/>
                </a:solidFill>
              </a:rPr>
              <a:t>Izpildes termiņi pašvaldībām (2)</a:t>
            </a:r>
            <a:endParaRPr lang="en-US" altLang="lv-LV" sz="5100" dirty="0">
              <a:solidFill>
                <a:srgbClr val="A50021"/>
              </a:solidFill>
            </a:endParaRPr>
          </a:p>
        </p:txBody>
      </p:sp>
    </p:spTree>
    <p:extLst>
      <p:ext uri="{BB962C8B-B14F-4D97-AF65-F5344CB8AC3E}">
        <p14:creationId xmlns:p14="http://schemas.microsoft.com/office/powerpoint/2010/main" val="45492579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08918" y="267493"/>
            <a:ext cx="12313368" cy="2232249"/>
          </a:xfrm>
        </p:spPr>
        <p:txBody>
          <a:bodyPr/>
          <a:lstStyle/>
          <a:p>
            <a:pPr eaLnBrk="1" hangingPunct="1"/>
            <a:r>
              <a:rPr lang="lv-LV" altLang="lv-LV" sz="5100" dirty="0" smtClean="0">
                <a:solidFill>
                  <a:srgbClr val="A50021"/>
                </a:solidFill>
              </a:rPr>
              <a:t>  Zemesgrāmatā neierakstīto </a:t>
            </a:r>
            <a:r>
              <a:rPr lang="lv-LV" altLang="lv-LV" sz="5100" dirty="0">
                <a:solidFill>
                  <a:srgbClr val="A50021"/>
                </a:solidFill>
              </a:rPr>
              <a:t>z</a:t>
            </a:r>
            <a:r>
              <a:rPr lang="lv-LV" altLang="lv-LV" sz="5100" dirty="0" smtClean="0">
                <a:solidFill>
                  <a:srgbClr val="A50021"/>
                </a:solidFill>
              </a:rPr>
              <a:t>emes īpašumu sadalījums pēc īpašuma statusa</a:t>
            </a:r>
            <a:endParaRPr lang="en-US" altLang="lv-LV" sz="5100" dirty="0" smtClean="0">
              <a:solidFill>
                <a:srgbClr val="A50021"/>
              </a:solidFill>
            </a:endParaRPr>
          </a:p>
        </p:txBody>
      </p:sp>
      <p:graphicFrame>
        <p:nvGraphicFramePr>
          <p:cNvPr id="4099" name="Chart 3"/>
          <p:cNvGraphicFramePr>
            <a:graphicFrameLocks/>
          </p:cNvGraphicFramePr>
          <p:nvPr/>
        </p:nvGraphicFramePr>
        <p:xfrm>
          <a:off x="474663" y="2592388"/>
          <a:ext cx="10902950" cy="6726237"/>
        </p:xfrm>
        <a:graphic>
          <a:graphicData uri="http://schemas.openxmlformats.org/presentationml/2006/ole">
            <mc:AlternateContent xmlns:mc="http://schemas.openxmlformats.org/markup-compatibility/2006">
              <mc:Choice xmlns:v="urn:schemas-microsoft-com:vml" Requires="v">
                <p:oleObj spid="_x0000_s1064" r:id="rId4" imgW="10900593" imgH="6730567" progId="Excel.Chart.8">
                  <p:embed/>
                </p:oleObj>
              </mc:Choice>
              <mc:Fallback>
                <p:oleObj r:id="rId4" imgW="10900593" imgH="6730567"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4663" y="2592388"/>
                        <a:ext cx="10902950" cy="672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1661381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525463" y="339725"/>
            <a:ext cx="12096750" cy="2016125"/>
          </a:xfrm>
        </p:spPr>
        <p:txBody>
          <a:bodyPr/>
          <a:lstStyle/>
          <a:p>
            <a:pPr eaLnBrk="1" hangingPunct="1"/>
            <a:r>
              <a:rPr lang="lv-LV" altLang="lv-LV" sz="4800" dirty="0" smtClean="0">
                <a:solidFill>
                  <a:srgbClr val="A50021"/>
                </a:solidFill>
              </a:rPr>
              <a:t>Par zemi, par kuru pieņemti zemes komisiju atzinumi par īpašuma tiesību atjaunošanu</a:t>
            </a:r>
            <a:endParaRPr lang="en-US" altLang="lv-LV" sz="4800" dirty="0" smtClean="0">
              <a:solidFill>
                <a:srgbClr val="A50021"/>
              </a:solidFill>
            </a:endParaRPr>
          </a:p>
        </p:txBody>
      </p:sp>
      <p:sp>
        <p:nvSpPr>
          <p:cNvPr id="7171" name="Content Placeholder 1"/>
          <p:cNvSpPr>
            <a:spLocks noGrp="1"/>
          </p:cNvSpPr>
          <p:nvPr>
            <p:ph idx="1"/>
          </p:nvPr>
        </p:nvSpPr>
        <p:spPr>
          <a:xfrm>
            <a:off x="1101006" y="2427734"/>
            <a:ext cx="10463213" cy="6001444"/>
          </a:xfrm>
        </p:spPr>
        <p:txBody>
          <a:bodyPr/>
          <a:lstStyle/>
          <a:p>
            <a:pPr marL="0" indent="0"/>
            <a:r>
              <a:rPr lang="lv-LV" altLang="lv-LV" sz="2800" dirty="0">
                <a:solidFill>
                  <a:srgbClr val="860000"/>
                </a:solidFill>
              </a:rPr>
              <a:t>Datu atlasē iekļautas </a:t>
            </a:r>
            <a:r>
              <a:rPr lang="lv-LV" altLang="lv-LV" sz="2800" dirty="0" smtClean="0">
                <a:solidFill>
                  <a:srgbClr val="860000"/>
                </a:solidFill>
              </a:rPr>
              <a:t>zemes </a:t>
            </a:r>
            <a:r>
              <a:rPr lang="lv-LV" altLang="lv-LV" sz="2800" dirty="0">
                <a:solidFill>
                  <a:srgbClr val="860000"/>
                </a:solidFill>
              </a:rPr>
              <a:t>vienības ar </a:t>
            </a:r>
            <a:r>
              <a:rPr lang="lv-LV" altLang="lv-LV" sz="2800" dirty="0" smtClean="0">
                <a:solidFill>
                  <a:srgbClr val="860000"/>
                </a:solidFill>
              </a:rPr>
              <a:t>statusu «40 – zeme, par kuru pieņemti zemes komisiju atzinumi par īpašuma tiesību atjaunošanu»:  </a:t>
            </a:r>
          </a:p>
          <a:p>
            <a:pPr marL="457200" indent="-457200">
              <a:buFont typeface="Wingdings" panose="05000000000000000000" pitchFamily="2" charset="2"/>
              <a:buChar char="Ø"/>
            </a:pPr>
            <a:r>
              <a:rPr lang="lv-LV" altLang="lv-LV" sz="2800" dirty="0" smtClean="0">
                <a:solidFill>
                  <a:srgbClr val="860000"/>
                </a:solidFill>
              </a:rPr>
              <a:t>dokumentus, kas apliecina, ka zemes vienība nav īpašuma tiesību atjaunošanai paredzētā zeme, pašvaldība iesniedz VZD datu aktualizācijai NĪVKIS</a:t>
            </a:r>
          </a:p>
          <a:p>
            <a:pPr marL="0" indent="0"/>
            <a:endParaRPr lang="lv-LV" altLang="lv-LV" sz="2800" dirty="0">
              <a:solidFill>
                <a:srgbClr val="860000"/>
              </a:solidFill>
            </a:endParaRPr>
          </a:p>
          <a:p>
            <a:pPr marL="0" indent="0"/>
            <a:endParaRPr lang="lv-LV" altLang="lv-LV" sz="2800" dirty="0" smtClean="0"/>
          </a:p>
        </p:txBody>
      </p:sp>
    </p:spTree>
    <p:extLst>
      <p:ext uri="{BB962C8B-B14F-4D97-AF65-F5344CB8AC3E}">
        <p14:creationId xmlns:p14="http://schemas.microsoft.com/office/powerpoint/2010/main" val="398375864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65100" y="339725"/>
            <a:ext cx="12601575" cy="2232025"/>
          </a:xfrm>
        </p:spPr>
        <p:txBody>
          <a:bodyPr/>
          <a:lstStyle/>
          <a:p>
            <a:pPr eaLnBrk="1" hangingPunct="1"/>
            <a:r>
              <a:rPr lang="lv-LV" altLang="lv-LV" sz="4800" dirty="0" smtClean="0">
                <a:solidFill>
                  <a:srgbClr val="A50021"/>
                </a:solidFill>
              </a:rPr>
              <a:t>Par  fizisku/juridisku personu tiesiskā valdījumā vai lietojumā esošajām zemes vienībām</a:t>
            </a:r>
            <a:endParaRPr lang="en-US" altLang="lv-LV" sz="4800" dirty="0" smtClean="0">
              <a:solidFill>
                <a:srgbClr val="A50021"/>
              </a:solidFill>
            </a:endParaRPr>
          </a:p>
        </p:txBody>
      </p:sp>
      <p:sp>
        <p:nvSpPr>
          <p:cNvPr id="8195" name="Content Placeholder 1"/>
          <p:cNvSpPr>
            <a:spLocks noGrp="1"/>
          </p:cNvSpPr>
          <p:nvPr>
            <p:ph idx="1"/>
          </p:nvPr>
        </p:nvSpPr>
        <p:spPr>
          <a:xfrm>
            <a:off x="1244600" y="2859088"/>
            <a:ext cx="10463213" cy="6481414"/>
          </a:xfrm>
        </p:spPr>
        <p:txBody>
          <a:bodyPr/>
          <a:lstStyle/>
          <a:p>
            <a:pPr marL="571500" indent="-571500">
              <a:buFont typeface="Wingdings" panose="05000000000000000000" pitchFamily="2" charset="2"/>
              <a:buChar char="Ø"/>
            </a:pPr>
            <a:endParaRPr lang="lv-LV" altLang="lv-LV" sz="2800" dirty="0" smtClean="0">
              <a:solidFill>
                <a:srgbClr val="860000"/>
              </a:solidFill>
            </a:endParaRPr>
          </a:p>
          <a:p>
            <a:pPr marL="571500" indent="-571500">
              <a:buFont typeface="Wingdings" panose="05000000000000000000" pitchFamily="2" charset="2"/>
              <a:buChar char="Ø"/>
            </a:pPr>
            <a:endParaRPr lang="lv-LV" altLang="lv-LV" sz="2800" dirty="0" smtClean="0">
              <a:solidFill>
                <a:srgbClr val="860000"/>
              </a:solidFill>
            </a:endParaRPr>
          </a:p>
          <a:p>
            <a:pPr marL="0" indent="0"/>
            <a:r>
              <a:rPr lang="lv-LV" altLang="lv-LV" sz="2800" dirty="0">
                <a:solidFill>
                  <a:srgbClr val="860000"/>
                </a:solidFill>
              </a:rPr>
              <a:t> D</a:t>
            </a:r>
            <a:r>
              <a:rPr lang="lv-LV" altLang="lv-LV" sz="2800" dirty="0" smtClean="0">
                <a:solidFill>
                  <a:srgbClr val="860000"/>
                </a:solidFill>
              </a:rPr>
              <a:t>atu atlasē iekļautas  zemes vienības ar statusiem «20 - zemes lietojums», «11 -  nekustamā īpašuma tiesisks valdījums»,  kurām kā kadastra subjekts reģistrēta  fiziska vai juridiska persona: </a:t>
            </a:r>
          </a:p>
          <a:p>
            <a:pPr marL="571500" indent="-571500">
              <a:buFont typeface="Wingdings" panose="05000000000000000000" pitchFamily="2" charset="2"/>
              <a:buChar char="Ø"/>
            </a:pPr>
            <a:r>
              <a:rPr lang="lv-LV" altLang="lv-LV" sz="2800" dirty="0" smtClean="0">
                <a:solidFill>
                  <a:srgbClr val="860000"/>
                </a:solidFill>
              </a:rPr>
              <a:t>jāizbeidz  zemes lietošanas tiesības</a:t>
            </a:r>
          </a:p>
          <a:p>
            <a:pPr marL="571500" indent="-571500">
              <a:buFont typeface="Wingdings" panose="05000000000000000000" pitchFamily="2" charset="2"/>
              <a:buChar char="Ø"/>
            </a:pPr>
            <a:r>
              <a:rPr lang="lv-LV" altLang="lv-LV" sz="2800" dirty="0">
                <a:solidFill>
                  <a:srgbClr val="860000"/>
                </a:solidFill>
              </a:rPr>
              <a:t>jāizvērtē, vai lemjot par zemes piekritību </a:t>
            </a:r>
            <a:r>
              <a:rPr lang="lv-LV" altLang="lv-LV" sz="2800" dirty="0" smtClean="0">
                <a:solidFill>
                  <a:srgbClr val="860000"/>
                </a:solidFill>
              </a:rPr>
              <a:t>pašvaldībai vai ieskaitīšanu rezerves zemes fondā, </a:t>
            </a:r>
            <a:r>
              <a:rPr lang="lv-LV" altLang="lv-LV" sz="2800" dirty="0">
                <a:solidFill>
                  <a:srgbClr val="860000"/>
                </a:solidFill>
              </a:rPr>
              <a:t>vienlaikus  lēmumā nav jāprecizē  arī zemes vienības platība atbilstoši k</a:t>
            </a:r>
            <a:r>
              <a:rPr lang="lv-LV" sz="2800" dirty="0">
                <a:solidFill>
                  <a:srgbClr val="860000"/>
                </a:solidFill>
              </a:rPr>
              <a:t>adastra kartē aprēķinātajai zemes vienības platībai***</a:t>
            </a:r>
          </a:p>
          <a:p>
            <a:pPr marL="571500" indent="-571500">
              <a:buFont typeface="Wingdings" panose="05000000000000000000" pitchFamily="2" charset="2"/>
              <a:buChar char="Ø"/>
            </a:pPr>
            <a:r>
              <a:rPr lang="lv-LV" altLang="lv-LV" sz="2800" dirty="0" smtClean="0">
                <a:solidFill>
                  <a:srgbClr val="860000"/>
                </a:solidFill>
              </a:rPr>
              <a:t>jāpieņem lēmumi par zemes piekritību pašvaldībai vai ieskaitīšanu rezerves zemes fondā</a:t>
            </a:r>
          </a:p>
          <a:p>
            <a:pPr marL="0" indent="0"/>
            <a:r>
              <a:rPr lang="lv-LV" sz="1600" i="1" dirty="0" smtClean="0">
                <a:solidFill>
                  <a:srgbClr val="740000"/>
                </a:solidFill>
              </a:rPr>
              <a:t>***</a:t>
            </a:r>
            <a:r>
              <a:rPr lang="lv-LV" sz="1600" i="1" dirty="0">
                <a:solidFill>
                  <a:srgbClr val="740000"/>
                </a:solidFill>
              </a:rPr>
              <a:t>MK 2012.gada 10.aprīļa noteikumu Nr.263 „Kadastra objekta reģistrācijas un kadastra datu aktualizācijas noteikumi” 132.1.apakšpunkts</a:t>
            </a:r>
            <a:r>
              <a:rPr lang="lv-LV" sz="1600" i="1" dirty="0" smtClean="0">
                <a:solidFill>
                  <a:srgbClr val="740000"/>
                </a:solidFill>
              </a:rPr>
              <a:t> </a:t>
            </a:r>
            <a:endParaRPr lang="lv-LV" altLang="lv-LV" sz="1600" i="1" dirty="0" smtClean="0">
              <a:solidFill>
                <a:srgbClr val="740000"/>
              </a:solidFill>
            </a:endParaRPr>
          </a:p>
          <a:p>
            <a:pPr marL="571500" indent="-571500">
              <a:buFont typeface="Wingdings" panose="05000000000000000000" pitchFamily="2" charset="2"/>
              <a:buChar char="Ø"/>
            </a:pPr>
            <a:endParaRPr lang="lv-LV" altLang="lv-LV" dirty="0" smtClean="0"/>
          </a:p>
        </p:txBody>
      </p:sp>
    </p:spTree>
    <p:extLst>
      <p:ext uri="{BB962C8B-B14F-4D97-AF65-F5344CB8AC3E}">
        <p14:creationId xmlns:p14="http://schemas.microsoft.com/office/powerpoint/2010/main" val="92690905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08918" y="483518"/>
            <a:ext cx="12409913" cy="1368152"/>
          </a:xfrm>
        </p:spPr>
        <p:txBody>
          <a:bodyPr>
            <a:noAutofit/>
          </a:bodyPr>
          <a:lstStyle/>
          <a:p>
            <a:pPr eaLnBrk="1" hangingPunct="1">
              <a:defRPr/>
            </a:pPr>
            <a:r>
              <a:rPr lang="lv-LV" sz="5100" dirty="0">
                <a:solidFill>
                  <a:srgbClr val="A50021"/>
                </a:solidFill>
                <a:sym typeface="Lucida Grande" charset="0"/>
              </a:rPr>
              <a:t>Zemes lietošanas tiesību </a:t>
            </a:r>
            <a:r>
              <a:rPr lang="lv-LV" sz="5100" dirty="0" smtClean="0">
                <a:solidFill>
                  <a:srgbClr val="A50021"/>
                </a:solidFill>
                <a:sym typeface="Lucida Grande" charset="0"/>
              </a:rPr>
              <a:t>izbeigšanās</a:t>
            </a:r>
            <a:endParaRPr lang="lv-LV" sz="5100" dirty="0">
              <a:solidFill>
                <a:srgbClr val="A50021"/>
              </a:solidFill>
              <a:sym typeface="Lucida Grande" charset="0"/>
            </a:endParaRPr>
          </a:p>
        </p:txBody>
      </p:sp>
      <p:sp>
        <p:nvSpPr>
          <p:cNvPr id="20483" name="Slide Number Placeholder 4"/>
          <p:cNvSpPr>
            <a:spLocks noGrp="1"/>
          </p:cNvSpPr>
          <p:nvPr>
            <p:ph type="sldNum" sz="quarter" idx="4294967295"/>
          </p:nvPr>
        </p:nvSpPr>
        <p:spPr>
          <a:xfrm>
            <a:off x="10294210" y="9038672"/>
            <a:ext cx="2058842" cy="519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028" tIns="65014" rIns="130028" bIns="65014"/>
          <a:lstStyle>
            <a:lvl1pPr eaLnBrk="0" hangingPunct="0">
              <a:defRPr sz="3400">
                <a:solidFill>
                  <a:schemeClr val="tx1"/>
                </a:solidFill>
                <a:latin typeface="Times New Roman" pitchFamily="18" charset="0"/>
                <a:cs typeface="Arial" charset="0"/>
              </a:defRPr>
            </a:lvl1pPr>
            <a:lvl2pPr marL="1056475" indent="-406337" eaLnBrk="0" hangingPunct="0">
              <a:defRPr sz="3400">
                <a:solidFill>
                  <a:schemeClr val="tx1"/>
                </a:solidFill>
                <a:latin typeface="Times New Roman" pitchFamily="18" charset="0"/>
                <a:cs typeface="Arial" charset="0"/>
              </a:defRPr>
            </a:lvl2pPr>
            <a:lvl3pPr marL="1625346" indent="-325069" eaLnBrk="0" hangingPunct="0">
              <a:defRPr sz="3400">
                <a:solidFill>
                  <a:schemeClr val="tx1"/>
                </a:solidFill>
                <a:latin typeface="Times New Roman" pitchFamily="18" charset="0"/>
                <a:cs typeface="Arial" charset="0"/>
              </a:defRPr>
            </a:lvl3pPr>
            <a:lvl4pPr marL="2275484" indent="-325069" eaLnBrk="0" hangingPunct="0">
              <a:defRPr sz="3400">
                <a:solidFill>
                  <a:schemeClr val="tx1"/>
                </a:solidFill>
                <a:latin typeface="Times New Roman" pitchFamily="18" charset="0"/>
                <a:cs typeface="Arial" charset="0"/>
              </a:defRPr>
            </a:lvl4pPr>
            <a:lvl5pPr marL="2925623" indent="-325069" eaLnBrk="0" hangingPunct="0">
              <a:defRPr sz="3400">
                <a:solidFill>
                  <a:schemeClr val="tx1"/>
                </a:solidFill>
                <a:latin typeface="Times New Roman" pitchFamily="18" charset="0"/>
                <a:cs typeface="Arial" charset="0"/>
              </a:defRPr>
            </a:lvl5pPr>
            <a:lvl6pPr marL="3575761" indent="-325069" eaLnBrk="0" fontAlgn="base" hangingPunct="0">
              <a:spcBef>
                <a:spcPct val="0"/>
              </a:spcBef>
              <a:spcAft>
                <a:spcPct val="0"/>
              </a:spcAft>
              <a:defRPr sz="3400">
                <a:solidFill>
                  <a:schemeClr val="tx1"/>
                </a:solidFill>
                <a:latin typeface="Times New Roman" pitchFamily="18" charset="0"/>
                <a:cs typeface="Arial" charset="0"/>
              </a:defRPr>
            </a:lvl6pPr>
            <a:lvl7pPr marL="4225900" indent="-325069" eaLnBrk="0" fontAlgn="base" hangingPunct="0">
              <a:spcBef>
                <a:spcPct val="0"/>
              </a:spcBef>
              <a:spcAft>
                <a:spcPct val="0"/>
              </a:spcAft>
              <a:defRPr sz="3400">
                <a:solidFill>
                  <a:schemeClr val="tx1"/>
                </a:solidFill>
                <a:latin typeface="Times New Roman" pitchFamily="18" charset="0"/>
                <a:cs typeface="Arial" charset="0"/>
              </a:defRPr>
            </a:lvl7pPr>
            <a:lvl8pPr marL="4876038" indent="-325069" eaLnBrk="0" fontAlgn="base" hangingPunct="0">
              <a:spcBef>
                <a:spcPct val="0"/>
              </a:spcBef>
              <a:spcAft>
                <a:spcPct val="0"/>
              </a:spcAft>
              <a:defRPr sz="3400">
                <a:solidFill>
                  <a:schemeClr val="tx1"/>
                </a:solidFill>
                <a:latin typeface="Times New Roman" pitchFamily="18" charset="0"/>
                <a:cs typeface="Arial" charset="0"/>
              </a:defRPr>
            </a:lvl8pPr>
            <a:lvl9pPr marL="5526176" indent="-325069" eaLnBrk="0" fontAlgn="base" hangingPunct="0">
              <a:spcBef>
                <a:spcPct val="0"/>
              </a:spcBef>
              <a:spcAft>
                <a:spcPct val="0"/>
              </a:spcAft>
              <a:defRPr sz="3400">
                <a:solidFill>
                  <a:schemeClr val="tx1"/>
                </a:solidFill>
                <a:latin typeface="Times New Roman" pitchFamily="18" charset="0"/>
                <a:cs typeface="Arial" charset="0"/>
              </a:defRPr>
            </a:lvl9pPr>
          </a:lstStyle>
          <a:p>
            <a:pPr eaLnBrk="1" hangingPunct="1">
              <a:spcBef>
                <a:spcPct val="20000"/>
              </a:spcBef>
            </a:pPr>
            <a:fld id="{47A56764-4592-4C70-9CD2-A81E7D088DE1}" type="slidenum">
              <a:rPr lang="en-GB" sz="2000"/>
              <a:pPr eaLnBrk="1" hangingPunct="1">
                <a:spcBef>
                  <a:spcPct val="20000"/>
                </a:spcBef>
              </a:pPr>
              <a:t>15</a:t>
            </a:fld>
            <a:endParaRPr lang="en-GB" sz="200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3723687"/>
              </p:ext>
            </p:extLst>
          </p:nvPr>
        </p:nvGraphicFramePr>
        <p:xfrm>
          <a:off x="236910" y="1698016"/>
          <a:ext cx="12601399" cy="6965617"/>
        </p:xfrm>
        <a:graphic>
          <a:graphicData uri="http://schemas.openxmlformats.org/drawingml/2006/table">
            <a:tbl>
              <a:tblPr firstRow="1" bandRow="1">
                <a:tableStyleId>{5C22544A-7EE6-4342-B048-85BDC9FD1C3A}</a:tableStyleId>
              </a:tblPr>
              <a:tblGrid>
                <a:gridCol w="1728192"/>
                <a:gridCol w="7128792"/>
                <a:gridCol w="3744415"/>
              </a:tblGrid>
              <a:tr h="488215">
                <a:tc gridSpan="3">
                  <a:txBody>
                    <a:bodyPr/>
                    <a:lstStyle/>
                    <a:p>
                      <a:pPr algn="ctr">
                        <a:lnSpc>
                          <a:spcPct val="100000"/>
                        </a:lnSpc>
                        <a:spcAft>
                          <a:spcPts val="0"/>
                        </a:spcAft>
                      </a:pPr>
                      <a:r>
                        <a:rPr lang="lv-LV" sz="2000" dirty="0">
                          <a:solidFill>
                            <a:srgbClr val="740000"/>
                          </a:solidFill>
                          <a:latin typeface="Calibri"/>
                          <a:ea typeface="Calibri"/>
                          <a:cs typeface="Times New Roman"/>
                        </a:rPr>
                        <a:t>Zemes </a:t>
                      </a:r>
                      <a:r>
                        <a:rPr lang="lv-LV" sz="2000" dirty="0" smtClean="0">
                          <a:solidFill>
                            <a:srgbClr val="740000"/>
                          </a:solidFill>
                          <a:latin typeface="Calibri"/>
                          <a:ea typeface="Calibri"/>
                          <a:cs typeface="Times New Roman"/>
                        </a:rPr>
                        <a:t>lietošanas tiesību izbeigšanas nosacījuma</a:t>
                      </a:r>
                      <a:endParaRPr lang="en-US" sz="2000"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hMerge="1">
                  <a:txBody>
                    <a:bodyPr/>
                    <a:lstStyle/>
                    <a:p>
                      <a:endParaRPr lang="en-US"/>
                    </a:p>
                  </a:txBody>
                  <a:tcPr/>
                </a:tc>
                <a:tc hMerge="1">
                  <a:txBody>
                    <a:bodyPr/>
                    <a:lstStyle/>
                    <a:p>
                      <a:endParaRPr lang="en-US"/>
                    </a:p>
                  </a:txBody>
                  <a:tcPr/>
                </a:tc>
              </a:tr>
              <a:tr h="406340">
                <a:tc>
                  <a:txBody>
                    <a:bodyPr/>
                    <a:lstStyle/>
                    <a:p>
                      <a:pPr algn="ctr">
                        <a:lnSpc>
                          <a:spcPct val="100000"/>
                        </a:lnSpc>
                        <a:spcAft>
                          <a:spcPts val="0"/>
                        </a:spcAft>
                      </a:pPr>
                      <a:r>
                        <a:rPr lang="lv-LV" sz="2000" b="1" dirty="0" smtClean="0">
                          <a:solidFill>
                            <a:srgbClr val="740000"/>
                          </a:solidFill>
                          <a:latin typeface="Calibri"/>
                          <a:ea typeface="Calibri"/>
                          <a:cs typeface="Times New Roman"/>
                        </a:rPr>
                        <a:t>datums</a:t>
                      </a: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65000"/>
                      </a:schemeClr>
                    </a:solidFill>
                  </a:tcPr>
                </a:tc>
                <a:tc>
                  <a:txBody>
                    <a:bodyPr/>
                    <a:lstStyle/>
                    <a:p>
                      <a:pPr algn="ctr">
                        <a:lnSpc>
                          <a:spcPct val="100000"/>
                        </a:lnSpc>
                        <a:spcAft>
                          <a:spcPts val="0"/>
                        </a:spcAft>
                      </a:pPr>
                      <a:r>
                        <a:rPr lang="lv-LV" sz="1800" b="1" dirty="0">
                          <a:solidFill>
                            <a:srgbClr val="740000"/>
                          </a:solidFill>
                          <a:latin typeface="Calibri"/>
                          <a:ea typeface="Calibri"/>
                          <a:cs typeface="Times New Roman"/>
                        </a:rPr>
                        <a:t>darbība</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65000"/>
                      </a:schemeClr>
                    </a:solidFill>
                  </a:tcPr>
                </a:tc>
                <a:tc>
                  <a:txBody>
                    <a:bodyPr/>
                    <a:lstStyle/>
                    <a:p>
                      <a:pPr algn="ctr">
                        <a:lnSpc>
                          <a:spcPct val="100000"/>
                        </a:lnSpc>
                        <a:spcAft>
                          <a:spcPts val="0"/>
                        </a:spcAft>
                      </a:pPr>
                      <a:r>
                        <a:rPr lang="lv-LV" sz="1800" b="1" dirty="0">
                          <a:solidFill>
                            <a:srgbClr val="740000"/>
                          </a:solidFill>
                          <a:latin typeface="Calibri"/>
                          <a:ea typeface="Calibri"/>
                          <a:cs typeface="Times New Roman"/>
                        </a:rPr>
                        <a:t>datums</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65000"/>
                      </a:schemeClr>
                    </a:solidFill>
                  </a:tcPr>
                </a:tc>
              </a:tr>
              <a:tr h="265699">
                <a:tc rowSpan="4">
                  <a:txBody>
                    <a:bodyPr/>
                    <a:lstStyle/>
                    <a:p>
                      <a:pPr algn="ctr">
                        <a:lnSpc>
                          <a:spcPct val="100000"/>
                        </a:lnSpc>
                        <a:spcAft>
                          <a:spcPts val="0"/>
                        </a:spcAft>
                      </a:pPr>
                      <a:r>
                        <a:rPr lang="lv-LV" sz="2000" b="1" dirty="0">
                          <a:solidFill>
                            <a:srgbClr val="740000"/>
                          </a:solidFill>
                          <a:latin typeface="Calibri"/>
                          <a:ea typeface="Calibri"/>
                          <a:cs typeface="Times New Roman"/>
                        </a:rPr>
                        <a:t>01.09.2006.</a:t>
                      </a: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nSpc>
                          <a:spcPct val="100000"/>
                        </a:lnSpc>
                        <a:spcAft>
                          <a:spcPts val="0"/>
                        </a:spcAft>
                      </a:pPr>
                      <a:r>
                        <a:rPr lang="lv-LV" sz="1800" b="1" dirty="0" smtClean="0">
                          <a:solidFill>
                            <a:srgbClr val="740000"/>
                          </a:solidFill>
                          <a:latin typeface="Calibri"/>
                          <a:ea typeface="Calibri"/>
                          <a:cs typeface="Times New Roman"/>
                        </a:rPr>
                        <a:t>Zeme nav iekļauta LZIR</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lnSpc>
                          <a:spcPct val="100000"/>
                        </a:lnSpc>
                        <a:spcAft>
                          <a:spcPts val="0"/>
                        </a:spcAft>
                      </a:pPr>
                      <a:r>
                        <a:rPr lang="lv-LV" sz="1800" b="1" dirty="0" smtClean="0">
                          <a:solidFill>
                            <a:srgbClr val="740000"/>
                          </a:solidFill>
                          <a:latin typeface="Calibri"/>
                          <a:ea typeface="Calibri"/>
                          <a:cs typeface="Times New Roman"/>
                        </a:rPr>
                        <a:t>X</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r>
              <a:tr h="392330">
                <a:tc vMerge="1">
                  <a:txBody>
                    <a:bodyPr/>
                    <a:lstStyle/>
                    <a:p>
                      <a:endParaRPr lang="lv-LV"/>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Zeme piešķirta pastāvīgā lietošanā </a:t>
                      </a:r>
                      <a:endParaRPr lang="en-US" sz="18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līdz 01.06.2006.</a:t>
                      </a:r>
                      <a:endParaRPr lang="en-US" sz="18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85000"/>
                      </a:schemeClr>
                    </a:solidFill>
                  </a:tcPr>
                </a:tc>
              </a:tr>
              <a:tr h="330530">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mn-lt"/>
                          <a:ea typeface="Calibri"/>
                          <a:cs typeface="Times New Roman"/>
                        </a:rPr>
                        <a:t>Nav iesniegts VZD zemes izpirkšanas pieprasījums</a:t>
                      </a:r>
                      <a:endParaRPr lang="en-US" sz="1800" dirty="0" smtClean="0">
                        <a:solidFill>
                          <a:srgbClr val="740000"/>
                        </a:solidFill>
                        <a:latin typeface="+mn-lt"/>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rowSpan="2">
                  <a:txBody>
                    <a:bodyPr/>
                    <a:lstStyle/>
                    <a:p>
                      <a:pPr algn="ctr">
                        <a:lnSpc>
                          <a:spcPct val="100000"/>
                        </a:lnSpc>
                        <a:spcAft>
                          <a:spcPts val="0"/>
                        </a:spcAft>
                      </a:pPr>
                      <a:r>
                        <a:rPr lang="lv-LV" sz="1800" dirty="0" smtClean="0">
                          <a:solidFill>
                            <a:srgbClr val="740000"/>
                          </a:solidFill>
                          <a:latin typeface="Calibri"/>
                          <a:ea typeface="Calibri"/>
                          <a:cs typeface="Times New Roman"/>
                        </a:rPr>
                        <a:t>līdz </a:t>
                      </a:r>
                      <a:r>
                        <a:rPr lang="lv-LV" sz="1800" dirty="0">
                          <a:solidFill>
                            <a:srgbClr val="740000"/>
                          </a:solidFill>
                          <a:latin typeface="Calibri"/>
                          <a:ea typeface="Calibri"/>
                          <a:cs typeface="Times New Roman"/>
                        </a:rPr>
                        <a:t>31.08.2006.</a:t>
                      </a:r>
                      <a:endParaRPr lang="en-US" sz="1800"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278980">
                <a:tc v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mn-lt"/>
                          <a:ea typeface="Calibri"/>
                          <a:cs typeface="Times New Roman"/>
                        </a:rPr>
                        <a:t>Zeme nav kadastrāli uzmērīta</a:t>
                      </a:r>
                      <a:endParaRPr lang="en-US" sz="1800" dirty="0" smtClean="0">
                        <a:solidFill>
                          <a:srgbClr val="740000"/>
                        </a:solidFill>
                        <a:latin typeface="+mn-lt"/>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c vMerge="1">
                  <a:txBody>
                    <a:bodyPr/>
                    <a:lstStyle/>
                    <a:p>
                      <a:endParaRPr lang="en-US"/>
                    </a:p>
                  </a:txBody>
                  <a:tcPr/>
                </a:tc>
              </a:tr>
              <a:tr h="265699">
                <a:tc rowSpan="4">
                  <a:txBody>
                    <a:bodyPr/>
                    <a:lstStyle/>
                    <a:p>
                      <a:pPr algn="ctr">
                        <a:lnSpc>
                          <a:spcPct val="100000"/>
                        </a:lnSpc>
                        <a:spcAft>
                          <a:spcPts val="0"/>
                        </a:spcAft>
                      </a:pPr>
                      <a:r>
                        <a:rPr lang="lv-LV" sz="2000" b="1" dirty="0">
                          <a:solidFill>
                            <a:srgbClr val="740000"/>
                          </a:solidFill>
                          <a:latin typeface="Calibri"/>
                          <a:ea typeface="Calibri"/>
                          <a:cs typeface="Times New Roman"/>
                        </a:rPr>
                        <a:t>01.12.2007.</a:t>
                      </a: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l">
                        <a:lnSpc>
                          <a:spcPct val="100000"/>
                        </a:lnSpc>
                        <a:spcAft>
                          <a:spcPts val="0"/>
                        </a:spcAft>
                      </a:pPr>
                      <a:r>
                        <a:rPr lang="lv-LV" sz="1800" b="1" dirty="0" smtClean="0">
                          <a:solidFill>
                            <a:srgbClr val="740000"/>
                          </a:solidFill>
                          <a:latin typeface="Calibri"/>
                          <a:ea typeface="Calibri"/>
                          <a:cs typeface="Times New Roman"/>
                        </a:rPr>
                        <a:t>Zeme nav iekļauta LZIR</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lnSpc>
                          <a:spcPct val="100000"/>
                        </a:lnSpc>
                        <a:spcAft>
                          <a:spcPts val="0"/>
                        </a:spcAft>
                      </a:pPr>
                      <a:r>
                        <a:rPr lang="lv-LV" sz="1700" b="1" dirty="0" smtClean="0">
                          <a:solidFill>
                            <a:srgbClr val="740000"/>
                          </a:solidFill>
                          <a:latin typeface="Calibri"/>
                          <a:ea typeface="Calibri"/>
                          <a:cs typeface="Times New Roman"/>
                        </a:rPr>
                        <a:t>X</a:t>
                      </a:r>
                      <a:endParaRPr lang="en-US" sz="17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r>
              <a:tr h="362006">
                <a:tc vMerge="1">
                  <a:txBody>
                    <a:bodyPr/>
                    <a:lstStyle/>
                    <a:p>
                      <a:endParaRPr lang="lv-LV"/>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Zeme piešķirta pastāvīgā lietošanā</a:t>
                      </a:r>
                      <a:endParaRPr lang="en-US" sz="18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700" dirty="0" smtClean="0">
                          <a:solidFill>
                            <a:srgbClr val="740000"/>
                          </a:solidFill>
                          <a:latin typeface="Calibri"/>
                          <a:ea typeface="Calibri"/>
                          <a:cs typeface="Times New Roman"/>
                        </a:rPr>
                        <a:t>no 01.06.2006. līdz 01.09.2007.</a:t>
                      </a:r>
                      <a:endParaRPr lang="en-US" sz="17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286686">
                <a:tc vMerge="1">
                  <a:txBody>
                    <a:bodyPr/>
                    <a:lstStyle/>
                    <a:p>
                      <a:endParaRPr lang="lv-LV"/>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mn-lt"/>
                          <a:ea typeface="Calibri"/>
                          <a:cs typeface="Times New Roman"/>
                        </a:rPr>
                        <a:t>Nav iesniegts VZD zemes izpirkšanas pieprasījums</a:t>
                      </a: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c rowSpan="2">
                  <a:txBody>
                    <a:bodyPr/>
                    <a:lstStyle/>
                    <a:p>
                      <a:pPr marL="0" algn="ctr" defTabSz="914400" rtl="0" eaLnBrk="1" latinLnBrk="0" hangingPunct="1">
                        <a:lnSpc>
                          <a:spcPct val="100000"/>
                        </a:lnSpc>
                        <a:spcAft>
                          <a:spcPts val="0"/>
                        </a:spcAft>
                      </a:pPr>
                      <a:r>
                        <a:rPr lang="lv-LV" sz="1800" kern="1200" dirty="0" smtClean="0">
                          <a:solidFill>
                            <a:srgbClr val="740000"/>
                          </a:solidFill>
                          <a:latin typeface="Calibri"/>
                          <a:ea typeface="Calibri"/>
                          <a:cs typeface="Times New Roman"/>
                        </a:rPr>
                        <a:t>līdz 30.11.2007.</a:t>
                      </a:r>
                      <a:endParaRPr lang="lv-LV" sz="1800" kern="1200"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r>
              <a:tr h="406340">
                <a:tc vMerge="1">
                  <a:txBody>
                    <a:bodyPr/>
                    <a:lstStyle/>
                    <a:p>
                      <a:pPr algn="ctr">
                        <a:lnSpc>
                          <a:spcPct val="100000"/>
                        </a:lnSpc>
                        <a:spcAft>
                          <a:spcPts val="0"/>
                        </a:spcAft>
                      </a:pPr>
                      <a:endParaRPr lang="en-US" sz="1400" b="1"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mn-lt"/>
                          <a:ea typeface="Calibri"/>
                          <a:cs typeface="Times New Roman"/>
                        </a:rPr>
                        <a:t>Zeme nav kadastrāli uzmērīta</a:t>
                      </a:r>
                      <a:endParaRPr lang="en-US" sz="1800" dirty="0" smtClean="0">
                        <a:solidFill>
                          <a:srgbClr val="740000"/>
                        </a:solidFill>
                        <a:latin typeface="+mn-lt"/>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vMerge="1">
                  <a:txBody>
                    <a:bodyPr/>
                    <a:lstStyle/>
                    <a:p>
                      <a:pPr algn="ctr">
                        <a:lnSpc>
                          <a:spcPct val="100000"/>
                        </a:lnSpc>
                        <a:spcAft>
                          <a:spcPts val="0"/>
                        </a:spcAft>
                      </a:pPr>
                      <a:endParaRPr lang="en-US" sz="1400" dirty="0">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2768">
                <a:tc rowSpan="2">
                  <a:txBody>
                    <a:bodyPr/>
                    <a:lstStyle/>
                    <a:p>
                      <a:pPr algn="ctr">
                        <a:lnSpc>
                          <a:spcPct val="100000"/>
                        </a:lnSpc>
                        <a:spcAft>
                          <a:spcPts val="0"/>
                        </a:spcAft>
                      </a:pPr>
                      <a:r>
                        <a:rPr lang="lv-LV" sz="2000" b="1" dirty="0">
                          <a:solidFill>
                            <a:srgbClr val="740000"/>
                          </a:solidFill>
                          <a:latin typeface="Calibri"/>
                          <a:ea typeface="Calibri"/>
                          <a:cs typeface="Times New Roman"/>
                        </a:rPr>
                        <a:t>02.09.2008.</a:t>
                      </a: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l">
                        <a:lnSpc>
                          <a:spcPct val="100000"/>
                        </a:lnSpc>
                        <a:spcAft>
                          <a:spcPts val="0"/>
                        </a:spcAft>
                      </a:pPr>
                      <a:r>
                        <a:rPr lang="lv-LV" sz="1800" b="1" dirty="0">
                          <a:solidFill>
                            <a:srgbClr val="740000"/>
                          </a:solidFill>
                          <a:latin typeface="Calibri"/>
                          <a:ea typeface="Calibri"/>
                          <a:cs typeface="Times New Roman"/>
                        </a:rPr>
                        <a:t>Zeme iekļauta LZIR</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lnSpc>
                          <a:spcPct val="100000"/>
                        </a:lnSpc>
                        <a:spcAft>
                          <a:spcPts val="0"/>
                        </a:spcAft>
                      </a:pPr>
                      <a:r>
                        <a:rPr lang="lv-LV" sz="1800" b="1" dirty="0" smtClean="0">
                          <a:solidFill>
                            <a:srgbClr val="740000"/>
                          </a:solidFill>
                          <a:latin typeface="Calibri"/>
                          <a:ea typeface="Calibri"/>
                          <a:cs typeface="Times New Roman"/>
                        </a:rPr>
                        <a:t>X</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r>
              <a:tr h="348725">
                <a:tc vMerge="1">
                  <a:txBody>
                    <a:bodyPr/>
                    <a:lstStyle/>
                    <a:p>
                      <a:endParaRPr lang="en-US"/>
                    </a:p>
                  </a:txBody>
                  <a:tcPr/>
                </a:tc>
                <a:tc>
                  <a:txBody>
                    <a:bodyPr/>
                    <a:lstStyle/>
                    <a:p>
                      <a:pPr>
                        <a:lnSpc>
                          <a:spcPct val="100000"/>
                        </a:lnSpc>
                        <a:spcAft>
                          <a:spcPts val="0"/>
                        </a:spcAft>
                      </a:pPr>
                      <a:r>
                        <a:rPr lang="lv-LV" sz="1800" dirty="0">
                          <a:solidFill>
                            <a:srgbClr val="740000"/>
                          </a:solidFill>
                          <a:latin typeface="Calibri"/>
                          <a:ea typeface="Calibri"/>
                          <a:cs typeface="Times New Roman"/>
                        </a:rPr>
                        <a:t>Zeme nav kadastrāli uzmērīta vai par to nav veikta priekšapmaksa</a:t>
                      </a:r>
                      <a:endParaRPr lang="en-US" sz="1800" dirty="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85000"/>
                      </a:schemeClr>
                    </a:solidFill>
                  </a:tcPr>
                </a:tc>
                <a:tc>
                  <a:txBody>
                    <a:bodyPr/>
                    <a:lstStyle/>
                    <a:p>
                      <a:pPr algn="ctr">
                        <a:lnSpc>
                          <a:spcPct val="100000"/>
                        </a:lnSpc>
                        <a:spcAft>
                          <a:spcPts val="0"/>
                        </a:spcAft>
                      </a:pPr>
                      <a:r>
                        <a:rPr lang="lv-LV" sz="1800" dirty="0" smtClean="0">
                          <a:solidFill>
                            <a:srgbClr val="740000"/>
                          </a:solidFill>
                          <a:latin typeface="Calibri"/>
                          <a:ea typeface="Calibri"/>
                          <a:cs typeface="Times New Roman"/>
                        </a:rPr>
                        <a:t>līdz </a:t>
                      </a:r>
                      <a:r>
                        <a:rPr lang="lv-LV" sz="1800" dirty="0">
                          <a:solidFill>
                            <a:srgbClr val="740000"/>
                          </a:solidFill>
                          <a:latin typeface="Calibri"/>
                          <a:ea typeface="Calibri"/>
                          <a:cs typeface="Times New Roman"/>
                        </a:rPr>
                        <a:t>01.09.2008.</a:t>
                      </a:r>
                      <a:endParaRPr lang="en-US" sz="1800"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r>
              <a:tr h="318412">
                <a:tc rowSpan="3">
                  <a:txBody>
                    <a:bodyPr/>
                    <a:lstStyle/>
                    <a:p>
                      <a:pPr algn="ctr">
                        <a:lnSpc>
                          <a:spcPct val="100000"/>
                        </a:lnSpc>
                        <a:spcAft>
                          <a:spcPts val="0"/>
                        </a:spcAft>
                      </a:pPr>
                      <a:r>
                        <a:rPr lang="lv-LV" sz="2000" b="1" dirty="0" smtClean="0">
                          <a:solidFill>
                            <a:srgbClr val="740000"/>
                          </a:solidFill>
                          <a:latin typeface="Calibri"/>
                          <a:ea typeface="Calibri"/>
                          <a:cs typeface="Times New Roman"/>
                        </a:rPr>
                        <a:t>01.06.2010.</a:t>
                      </a: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b="1" dirty="0" smtClean="0">
                          <a:solidFill>
                            <a:srgbClr val="740000"/>
                          </a:solidFill>
                          <a:latin typeface="Calibri"/>
                          <a:ea typeface="Calibri"/>
                          <a:cs typeface="Times New Roman"/>
                        </a:rPr>
                        <a:t>Zeme iekļauta LZIR</a:t>
                      </a:r>
                      <a:endParaRPr lang="en-US" sz="1800" b="1"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b="1" dirty="0" smtClean="0">
                          <a:solidFill>
                            <a:srgbClr val="740000"/>
                          </a:solidFill>
                          <a:latin typeface="Calibri"/>
                          <a:ea typeface="Calibri"/>
                          <a:cs typeface="Times New Roman"/>
                        </a:rPr>
                        <a:t>X</a:t>
                      </a:r>
                      <a:endParaRPr lang="en-US" sz="1800" b="1"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r>
              <a:tr h="309292">
                <a:tc vMerge="1">
                  <a:txBody>
                    <a:bodyPr/>
                    <a:lstStyle/>
                    <a:p>
                      <a:pPr algn="ctr">
                        <a:lnSpc>
                          <a:spcPct val="100000"/>
                        </a:lnSpc>
                        <a:spcAft>
                          <a:spcPts val="0"/>
                        </a:spcAft>
                      </a:pP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Zeme kadastrāli uzmērīta</a:t>
                      </a:r>
                      <a:endParaRPr lang="en-US" sz="18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līdz 31.08.2009.</a:t>
                      </a:r>
                      <a:endParaRPr lang="en-US" sz="18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48725">
                <a:tc vMerge="1">
                  <a:txBody>
                    <a:bodyPr/>
                    <a:lstStyle/>
                    <a:p>
                      <a:pPr algn="ctr">
                        <a:lnSpc>
                          <a:spcPct val="100000"/>
                        </a:lnSpc>
                        <a:spcAft>
                          <a:spcPts val="0"/>
                        </a:spcAft>
                      </a:pPr>
                      <a:endParaRPr lang="en-US" sz="20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Nav iesniegts iesniegums VZD par zemes piešķiršanu īpašumā par samaksu</a:t>
                      </a:r>
                      <a:endParaRPr lang="en-US" sz="1800"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dirty="0" smtClean="0">
                          <a:solidFill>
                            <a:srgbClr val="740000"/>
                          </a:solidFill>
                          <a:latin typeface="Calibri"/>
                          <a:ea typeface="Calibri"/>
                          <a:cs typeface="Times New Roman"/>
                        </a:rPr>
                        <a:t>līdz 31.05.2010.</a:t>
                      </a:r>
                      <a:endParaRPr lang="en-US" sz="18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r>
              <a:tr h="278980">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2000" b="1" kern="1200" dirty="0" smtClean="0">
                          <a:solidFill>
                            <a:srgbClr val="740000"/>
                          </a:solidFill>
                          <a:latin typeface="Calibri"/>
                          <a:ea typeface="Calibri"/>
                          <a:cs typeface="Times New Roman"/>
                        </a:rPr>
                        <a:t>01.09.2010. </a:t>
                      </a: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b="1" kern="1200" dirty="0" smtClean="0">
                          <a:solidFill>
                            <a:srgbClr val="740000"/>
                          </a:solidFill>
                          <a:latin typeface="Calibri"/>
                          <a:ea typeface="Calibri"/>
                          <a:cs typeface="Times New Roman"/>
                        </a:rPr>
                        <a:t>Zeme iekļauta LZIR</a:t>
                      </a:r>
                      <a:endParaRPr lang="en-US" sz="1800" b="1" kern="1200"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lnSpc>
                          <a:spcPct val="100000"/>
                        </a:lnSpc>
                        <a:spcAft>
                          <a:spcPts val="0"/>
                        </a:spcAft>
                      </a:pPr>
                      <a:r>
                        <a:rPr lang="lv-LV" sz="1800" b="1" dirty="0" smtClean="0">
                          <a:solidFill>
                            <a:srgbClr val="740000"/>
                          </a:solidFill>
                          <a:latin typeface="Calibri"/>
                          <a:ea typeface="Calibri"/>
                          <a:cs typeface="Times New Roman"/>
                        </a:rPr>
                        <a:t>X</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r>
              <a:tr h="265699">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lv-LV" sz="2000" b="1" dirty="0" smtClean="0">
                        <a:solidFill>
                          <a:srgbClr val="FF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Zeme kadastrāli uzmērīta</a:t>
                      </a:r>
                      <a:endParaRPr lang="en-US" sz="1800" kern="1200"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700" kern="1200" dirty="0" smtClean="0">
                          <a:solidFill>
                            <a:srgbClr val="740000"/>
                          </a:solidFill>
                          <a:latin typeface="Calibri"/>
                          <a:ea typeface="Calibri"/>
                          <a:cs typeface="Times New Roman"/>
                        </a:rPr>
                        <a:t>no 31.08.2009. līdz 31.08.2010.</a:t>
                      </a:r>
                      <a:endParaRPr lang="en-US" sz="1700" kern="1200"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348725">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lv-LV" sz="2000" b="1" dirty="0" smtClean="0">
                        <a:solidFill>
                          <a:srgbClr val="FF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Nav iesniegts iesniegums VZD par zemes piešķiršanu īpašumā par samaksu</a:t>
                      </a:r>
                      <a:endParaRPr lang="en-US" sz="1800" kern="1200"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līdz 31.08.2010.</a:t>
                      </a:r>
                      <a:endParaRPr lang="en-US" sz="1800" kern="12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r>
              <a:tr h="295221">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2000" b="1" kern="1200" dirty="0" smtClean="0">
                          <a:solidFill>
                            <a:srgbClr val="740000"/>
                          </a:solidFill>
                          <a:latin typeface="Calibri"/>
                          <a:ea typeface="Calibri"/>
                          <a:cs typeface="Times New Roman"/>
                        </a:rPr>
                        <a:t>01.09.2010.</a:t>
                      </a:r>
                      <a:endParaRPr lang="en-US" sz="2000" b="1" kern="12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b="1" kern="1200" dirty="0" smtClean="0">
                          <a:solidFill>
                            <a:srgbClr val="740000"/>
                          </a:solidFill>
                          <a:latin typeface="Calibri"/>
                          <a:ea typeface="Calibri"/>
                          <a:cs typeface="Times New Roman"/>
                        </a:rPr>
                        <a:t>Zeme iekļauta LZIR ar nosacījumu</a:t>
                      </a:r>
                      <a:endParaRPr lang="en-US" sz="1800" b="1" kern="1200"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algn="ctr">
                        <a:lnSpc>
                          <a:spcPct val="100000"/>
                        </a:lnSpc>
                        <a:spcAft>
                          <a:spcPts val="0"/>
                        </a:spcAft>
                      </a:pPr>
                      <a:r>
                        <a:rPr lang="lv-LV" sz="1800" b="1" dirty="0" smtClean="0">
                          <a:solidFill>
                            <a:srgbClr val="740000"/>
                          </a:solidFill>
                          <a:latin typeface="Calibri"/>
                          <a:ea typeface="Calibri"/>
                          <a:cs typeface="Times New Roman"/>
                        </a:rPr>
                        <a:t>X</a:t>
                      </a:r>
                      <a:endParaRPr lang="en-US" sz="1800" b="1" dirty="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r>
              <a:tr h="295221">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lv-LV" sz="2000" b="1" dirty="0" smtClean="0">
                        <a:solidFill>
                          <a:srgbClr val="FF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Nav iesniegti zemes izpirkšanas tiesību apliecinoši dokumenti</a:t>
                      </a:r>
                      <a:endParaRPr lang="en-US" sz="1800" kern="1200" dirty="0" smtClean="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līdz 31.08.2010.</a:t>
                      </a:r>
                      <a:endParaRPr lang="en-US" sz="1800" kern="12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r>
              <a:tr h="295161">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lv-LV" sz="2000" b="1" dirty="0" smtClean="0">
                        <a:solidFill>
                          <a:srgbClr val="FF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Nav Iesniegts iesniegums VZD par zemes piešķiršanu īpašumā par samaksu</a:t>
                      </a:r>
                      <a:endParaRPr lang="en-US" sz="1800" kern="1200" dirty="0">
                        <a:solidFill>
                          <a:srgbClr val="740000"/>
                        </a:solidFill>
                        <a:latin typeface="Calibri"/>
                        <a:ea typeface="Calibri"/>
                        <a:cs typeface="Times New Roman"/>
                      </a:endParaRPr>
                    </a:p>
                  </a:txBody>
                  <a:tcPr marL="97524" marR="97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800" kern="1200" dirty="0" smtClean="0">
                          <a:solidFill>
                            <a:srgbClr val="740000"/>
                          </a:solidFill>
                          <a:latin typeface="Calibri"/>
                          <a:ea typeface="Calibri"/>
                          <a:cs typeface="Times New Roman"/>
                        </a:rPr>
                        <a:t>līdz 31.08.2010.</a:t>
                      </a:r>
                      <a:endParaRPr lang="en-US" sz="1800" kern="1200" dirty="0" smtClean="0">
                        <a:solidFill>
                          <a:srgbClr val="740000"/>
                        </a:solidFill>
                        <a:latin typeface="Calibri"/>
                        <a:ea typeface="Calibri"/>
                        <a:cs typeface="Times New Roman"/>
                      </a:endParaRPr>
                    </a:p>
                  </a:txBody>
                  <a:tcPr marL="97524" marR="97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95000"/>
                      </a:schemeClr>
                    </a:solidFill>
                  </a:tcPr>
                </a:tc>
              </a:tr>
            </a:tbl>
          </a:graphicData>
        </a:graphic>
      </p:graphicFrame>
    </p:spTree>
    <p:extLst>
      <p:ext uri="{BB962C8B-B14F-4D97-AF65-F5344CB8AC3E}">
        <p14:creationId xmlns:p14="http://schemas.microsoft.com/office/powerpoint/2010/main" val="89660788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36538" y="268288"/>
            <a:ext cx="12169775" cy="2303462"/>
          </a:xfrm>
        </p:spPr>
        <p:txBody>
          <a:bodyPr/>
          <a:lstStyle/>
          <a:p>
            <a:pPr eaLnBrk="1" hangingPunct="1"/>
            <a:r>
              <a:rPr lang="lv-LV" altLang="lv-LV" sz="4800" dirty="0" smtClean="0">
                <a:solidFill>
                  <a:srgbClr val="A50021"/>
                </a:solidFill>
              </a:rPr>
              <a:t>Par  pašvaldības tiesiskā valdījumā vai lietojumā esošajām zemes vienībām</a:t>
            </a:r>
            <a:endParaRPr lang="en-US" altLang="lv-LV" sz="4800" dirty="0" smtClean="0">
              <a:solidFill>
                <a:srgbClr val="A50021"/>
              </a:solidFill>
            </a:endParaRPr>
          </a:p>
        </p:txBody>
      </p:sp>
      <p:sp>
        <p:nvSpPr>
          <p:cNvPr id="9219" name="Content Placeholder 1"/>
          <p:cNvSpPr>
            <a:spLocks noGrp="1"/>
          </p:cNvSpPr>
          <p:nvPr>
            <p:ph idx="1"/>
          </p:nvPr>
        </p:nvSpPr>
        <p:spPr>
          <a:xfrm>
            <a:off x="812974" y="2427734"/>
            <a:ext cx="11377264" cy="6768752"/>
          </a:xfrm>
        </p:spPr>
        <p:txBody>
          <a:bodyPr/>
          <a:lstStyle/>
          <a:p>
            <a:pPr marL="0" indent="0"/>
            <a:r>
              <a:rPr lang="lv-LV" altLang="lv-LV" sz="2800" dirty="0" smtClean="0">
                <a:solidFill>
                  <a:srgbClr val="860000"/>
                </a:solidFill>
              </a:rPr>
              <a:t>	</a:t>
            </a:r>
          </a:p>
          <a:p>
            <a:pPr marL="0" indent="0"/>
            <a:endParaRPr lang="lv-LV" altLang="lv-LV" sz="2800" dirty="0">
              <a:solidFill>
                <a:srgbClr val="860000"/>
              </a:solidFill>
            </a:endParaRPr>
          </a:p>
          <a:p>
            <a:pPr marL="0" indent="0"/>
            <a:r>
              <a:rPr lang="lv-LV" altLang="lv-LV" sz="2800" dirty="0" smtClean="0">
                <a:solidFill>
                  <a:srgbClr val="860000"/>
                </a:solidFill>
              </a:rPr>
              <a:t>Datu </a:t>
            </a:r>
            <a:r>
              <a:rPr lang="lv-LV" altLang="lv-LV" sz="2800" dirty="0">
                <a:solidFill>
                  <a:srgbClr val="860000"/>
                </a:solidFill>
              </a:rPr>
              <a:t>atlasē iekļautas  zemes vienības ar statusiem «</a:t>
            </a:r>
            <a:r>
              <a:rPr lang="lv-LV" altLang="lv-LV" sz="2800" dirty="0" smtClean="0">
                <a:solidFill>
                  <a:srgbClr val="860000"/>
                </a:solidFill>
              </a:rPr>
              <a:t>20 - </a:t>
            </a:r>
            <a:r>
              <a:rPr lang="lv-LV" altLang="lv-LV" sz="2800" dirty="0">
                <a:solidFill>
                  <a:srgbClr val="860000"/>
                </a:solidFill>
              </a:rPr>
              <a:t>zemes lietojums», </a:t>
            </a:r>
            <a:r>
              <a:rPr lang="lv-LV" altLang="lv-LV" sz="2800" dirty="0" smtClean="0">
                <a:solidFill>
                  <a:srgbClr val="860000"/>
                </a:solidFill>
              </a:rPr>
              <a:t>«43 - pašvaldībai piekritīgā zeme»,  </a:t>
            </a:r>
            <a:r>
              <a:rPr lang="lv-LV" altLang="lv-LV" sz="2800" dirty="0">
                <a:solidFill>
                  <a:srgbClr val="860000"/>
                </a:solidFill>
              </a:rPr>
              <a:t>kurām kā subjekts reģistrēta </a:t>
            </a:r>
            <a:r>
              <a:rPr lang="lv-LV" altLang="lv-LV" sz="2800" dirty="0" smtClean="0">
                <a:solidFill>
                  <a:srgbClr val="860000"/>
                </a:solidFill>
              </a:rPr>
              <a:t> pašvaldība: </a:t>
            </a:r>
            <a:endParaRPr lang="lv-LV" altLang="lv-LV" sz="2800" dirty="0">
              <a:solidFill>
                <a:srgbClr val="860000"/>
              </a:solidFill>
            </a:endParaRPr>
          </a:p>
          <a:p>
            <a:pPr marL="457200" indent="-457200">
              <a:buFont typeface="Wingdings" panose="05000000000000000000" pitchFamily="2" charset="2"/>
              <a:buChar char="Ø"/>
            </a:pPr>
            <a:r>
              <a:rPr lang="lv-LV" altLang="lv-LV" sz="2800" dirty="0">
                <a:solidFill>
                  <a:srgbClr val="860000"/>
                </a:solidFill>
              </a:rPr>
              <a:t>jāizvērtē, vai lemjot par zemes piekritību pašvaldībai vai ieskaitīšanu rezerves zemes fondā, vienlaikus  lēmumā nav jāprecizē  arī zemes vienības platība atbilstoši k</a:t>
            </a:r>
            <a:r>
              <a:rPr lang="lv-LV" sz="2800" dirty="0">
                <a:solidFill>
                  <a:srgbClr val="860000"/>
                </a:solidFill>
              </a:rPr>
              <a:t>adastra kartē aprēķinātajai zemes vienības platībai***</a:t>
            </a:r>
          </a:p>
          <a:p>
            <a:pPr marL="457200" indent="-457200">
              <a:buFont typeface="Wingdings" panose="05000000000000000000" pitchFamily="2" charset="2"/>
              <a:buChar char="Ø"/>
            </a:pPr>
            <a:r>
              <a:rPr lang="lv-LV" altLang="lv-LV" sz="2800" dirty="0" smtClean="0">
                <a:solidFill>
                  <a:srgbClr val="740000"/>
                </a:solidFill>
              </a:rPr>
              <a:t> jāpieņem </a:t>
            </a:r>
            <a:r>
              <a:rPr lang="lv-LV" altLang="lv-LV" sz="2800" dirty="0">
                <a:solidFill>
                  <a:srgbClr val="740000"/>
                </a:solidFill>
              </a:rPr>
              <a:t>lēmumi par zemes piekritību </a:t>
            </a:r>
            <a:r>
              <a:rPr lang="lv-LV" altLang="lv-LV" sz="2800" dirty="0" smtClean="0">
                <a:solidFill>
                  <a:srgbClr val="740000"/>
                </a:solidFill>
              </a:rPr>
              <a:t>pašvaldībai vai  </a:t>
            </a:r>
            <a:r>
              <a:rPr lang="lv-LV" altLang="lv-LV" sz="2800" dirty="0" smtClean="0">
                <a:solidFill>
                  <a:srgbClr val="860000"/>
                </a:solidFill>
              </a:rPr>
              <a:t>ieskaitīšanu </a:t>
            </a:r>
            <a:r>
              <a:rPr lang="lv-LV" altLang="lv-LV" sz="2800" dirty="0">
                <a:solidFill>
                  <a:srgbClr val="860000"/>
                </a:solidFill>
              </a:rPr>
              <a:t>rezerves zemes </a:t>
            </a:r>
            <a:r>
              <a:rPr lang="lv-LV" altLang="lv-LV" sz="2800" dirty="0" smtClean="0">
                <a:solidFill>
                  <a:srgbClr val="860000"/>
                </a:solidFill>
              </a:rPr>
              <a:t>fondā</a:t>
            </a:r>
            <a:endParaRPr lang="lv-LV" altLang="lv-LV" sz="2800" dirty="0" smtClean="0">
              <a:solidFill>
                <a:srgbClr val="740000"/>
              </a:solidFill>
            </a:endParaRPr>
          </a:p>
          <a:p>
            <a:pPr marL="571500" indent="-571500">
              <a:buFont typeface="Wingdings" panose="05000000000000000000" pitchFamily="2" charset="2"/>
              <a:buChar char="Ø"/>
            </a:pPr>
            <a:r>
              <a:rPr lang="lv-LV" altLang="lv-LV" sz="2800" dirty="0" smtClean="0">
                <a:solidFill>
                  <a:srgbClr val="860000"/>
                </a:solidFill>
              </a:rPr>
              <a:t>pieņemtie lēmumi jāiesniedz VZD datu aktualizācijai NĪVKIS</a:t>
            </a:r>
          </a:p>
          <a:p>
            <a:pPr marL="0" indent="0"/>
            <a:r>
              <a:rPr lang="lv-LV" sz="1800" i="1" dirty="0" smtClean="0">
                <a:solidFill>
                  <a:srgbClr val="740000"/>
                </a:solidFill>
              </a:rPr>
              <a:t>***</a:t>
            </a:r>
            <a:r>
              <a:rPr lang="lv-LV" sz="1800" i="1" dirty="0">
                <a:solidFill>
                  <a:srgbClr val="740000"/>
                </a:solidFill>
              </a:rPr>
              <a:t>MK 2012.gada 10.aprīļa noteikumu Nr.263 „Kadastra objekta reģistrācijas un kadastra datu aktualizācijas noteikumi” 132.1.apakšpunkts </a:t>
            </a:r>
            <a:endParaRPr lang="lv-LV" altLang="lv-LV" sz="1800" i="1" dirty="0">
              <a:solidFill>
                <a:srgbClr val="740000"/>
              </a:solidFill>
            </a:endParaRPr>
          </a:p>
          <a:p>
            <a:pPr marL="571500" indent="-571500">
              <a:buFont typeface="Wingdings" panose="05000000000000000000" pitchFamily="2" charset="2"/>
              <a:buChar char="Ø"/>
            </a:pPr>
            <a:endParaRPr lang="lv-LV" altLang="lv-LV" sz="1800" i="1" dirty="0">
              <a:solidFill>
                <a:srgbClr val="860000"/>
              </a:solidFill>
            </a:endParaRPr>
          </a:p>
          <a:p>
            <a:pPr marL="571500" indent="-571500">
              <a:buFont typeface="Wingdings" panose="05000000000000000000" pitchFamily="2" charset="2"/>
              <a:buChar char="Ø"/>
            </a:pPr>
            <a:endParaRPr lang="lv-LV" altLang="lv-LV" dirty="0" smtClean="0"/>
          </a:p>
        </p:txBody>
      </p:sp>
    </p:spTree>
    <p:extLst>
      <p:ext uri="{BB962C8B-B14F-4D97-AF65-F5344CB8AC3E}">
        <p14:creationId xmlns:p14="http://schemas.microsoft.com/office/powerpoint/2010/main" val="27675967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0" y="142875"/>
            <a:ext cx="10463213" cy="1924819"/>
          </a:xfrm>
        </p:spPr>
        <p:txBody>
          <a:bodyPr/>
          <a:lstStyle/>
          <a:p>
            <a:r>
              <a:rPr lang="lv-LV" altLang="lv-LV" sz="5100" dirty="0">
                <a:solidFill>
                  <a:srgbClr val="A50021"/>
                </a:solidFill>
              </a:rPr>
              <a:t>Par </a:t>
            </a:r>
            <a:r>
              <a:rPr lang="lv-LV" altLang="lv-LV" sz="5100" dirty="0" smtClean="0">
                <a:solidFill>
                  <a:srgbClr val="A50021"/>
                </a:solidFill>
              </a:rPr>
              <a:t>platības precizēšanu kadastrāli neuzmērītām pašvaldības zemēm</a:t>
            </a:r>
            <a:endParaRPr lang="lv-LV" sz="5100" dirty="0">
              <a:solidFill>
                <a:srgbClr val="A50021"/>
              </a:solidFill>
            </a:endParaRPr>
          </a:p>
        </p:txBody>
      </p:sp>
      <p:sp>
        <p:nvSpPr>
          <p:cNvPr id="3" name="Content Placeholder 2"/>
          <p:cNvSpPr>
            <a:spLocks noGrp="1"/>
          </p:cNvSpPr>
          <p:nvPr>
            <p:ph idx="1"/>
          </p:nvPr>
        </p:nvSpPr>
        <p:spPr>
          <a:xfrm>
            <a:off x="236910" y="2355726"/>
            <a:ext cx="12313368" cy="6768752"/>
          </a:xfrm>
        </p:spPr>
        <p:txBody>
          <a:bodyPr/>
          <a:lstStyle/>
          <a:p>
            <a:pPr algn="just"/>
            <a:r>
              <a:rPr lang="lv-LV" sz="2400" b="1" dirty="0" smtClean="0">
                <a:solidFill>
                  <a:srgbClr val="A50021"/>
                </a:solidFill>
              </a:rPr>
              <a:t>Ministru kabineta </a:t>
            </a:r>
            <a:r>
              <a:rPr lang="lv-LV" sz="2400" b="1" dirty="0">
                <a:solidFill>
                  <a:srgbClr val="A50021"/>
                </a:solidFill>
              </a:rPr>
              <a:t>2012.gada 10.aprīļa noteikumu Nr.263 „Kadastra objekta reģistrācijas un kadastra datu aktualizācijas noteikumi” </a:t>
            </a:r>
            <a:r>
              <a:rPr lang="lv-LV" sz="2400" b="1" dirty="0" smtClean="0">
                <a:solidFill>
                  <a:srgbClr val="A50021"/>
                </a:solidFill>
              </a:rPr>
              <a:t>132.1.apakšpunkts: </a:t>
            </a:r>
            <a:endParaRPr lang="lv-LV" sz="2400" dirty="0">
              <a:solidFill>
                <a:srgbClr val="A50021"/>
              </a:solidFill>
            </a:endParaRPr>
          </a:p>
          <a:p>
            <a:pPr algn="just"/>
            <a:r>
              <a:rPr lang="lv-LV" sz="2400" dirty="0">
                <a:solidFill>
                  <a:srgbClr val="860000"/>
                </a:solidFill>
              </a:rPr>
              <a:t> </a:t>
            </a:r>
            <a:r>
              <a:rPr lang="lv-LV" sz="2400" dirty="0" smtClean="0">
                <a:solidFill>
                  <a:srgbClr val="860000"/>
                </a:solidFill>
              </a:rPr>
              <a:t>Līdz zemes </a:t>
            </a:r>
            <a:r>
              <a:rPr lang="lv-LV" sz="2400" dirty="0">
                <a:solidFill>
                  <a:srgbClr val="860000"/>
                </a:solidFill>
              </a:rPr>
              <a:t>vienības pirmreizējai uzmērīšanai Kadastra informācijas sistēmas teksta daļā reģistrētā zemes vienības platība no kadastra kartes platības drīkst atšķirties pieļaujamās platību atšķirības robežās. Pieļaujamo platību atšķirību aprēķina no Kadastra informācijas sistēmā (teksta daļā vai kadastra kartē) reģistrētās zemes vienības platības, izmantojot šādu </a:t>
            </a:r>
            <a:r>
              <a:rPr lang="lv-LV" sz="2400" dirty="0" smtClean="0">
                <a:solidFill>
                  <a:srgbClr val="860000"/>
                </a:solidFill>
              </a:rPr>
              <a:t>formulu:</a:t>
            </a:r>
          </a:p>
          <a:p>
            <a:pPr algn="just"/>
            <a:r>
              <a:rPr lang="lv-LV" dirty="0" smtClean="0"/>
              <a:t> </a:t>
            </a:r>
            <a:r>
              <a:rPr lang="lv-LV" sz="2400" dirty="0">
                <a:solidFill>
                  <a:srgbClr val="860000"/>
                </a:solidFill>
              </a:rPr>
              <a:t>zemes vienībām ar platību līdz vienam hektāram </a:t>
            </a:r>
            <a:r>
              <a:rPr lang="lv-LV" sz="2400" dirty="0" smtClean="0">
                <a:solidFill>
                  <a:srgbClr val="860000"/>
                </a:solidFill>
              </a:rPr>
              <a:t>–  ±</a:t>
            </a:r>
            <a:r>
              <a:rPr lang="lv-LV" sz="2400" dirty="0">
                <a:solidFill>
                  <a:srgbClr val="860000"/>
                </a:solidFill>
              </a:rPr>
              <a:t>0,1√P, </a:t>
            </a:r>
            <a:endParaRPr lang="lv-LV" sz="2400" dirty="0" smtClean="0">
              <a:solidFill>
                <a:srgbClr val="860000"/>
              </a:solidFill>
            </a:endParaRPr>
          </a:p>
          <a:p>
            <a:r>
              <a:rPr lang="lv-LV" sz="2400" dirty="0" smtClean="0">
                <a:solidFill>
                  <a:srgbClr val="860000"/>
                </a:solidFill>
              </a:rPr>
              <a:t>  zemes </a:t>
            </a:r>
            <a:r>
              <a:rPr lang="lv-LV" sz="2400" dirty="0">
                <a:solidFill>
                  <a:srgbClr val="860000"/>
                </a:solidFill>
              </a:rPr>
              <a:t>vienībām ar platību, lielāku par vienu hektāru, </a:t>
            </a:r>
            <a:r>
              <a:rPr lang="lv-LV" sz="2400" dirty="0" smtClean="0">
                <a:solidFill>
                  <a:srgbClr val="860000"/>
                </a:solidFill>
              </a:rPr>
              <a:t>– ±0,25</a:t>
            </a:r>
            <a:r>
              <a:rPr lang="lv-LV" sz="2400" dirty="0">
                <a:solidFill>
                  <a:srgbClr val="860000"/>
                </a:solidFill>
              </a:rPr>
              <a:t>√P</a:t>
            </a:r>
            <a:r>
              <a:rPr lang="lv-LV" sz="2400" dirty="0" smtClean="0">
                <a:solidFill>
                  <a:srgbClr val="860000"/>
                </a:solidFill>
              </a:rPr>
              <a:t>,</a:t>
            </a:r>
          </a:p>
          <a:p>
            <a:r>
              <a:rPr lang="lv-LV" sz="2400" dirty="0" smtClean="0">
                <a:solidFill>
                  <a:srgbClr val="860000"/>
                </a:solidFill>
              </a:rPr>
              <a:t> </a:t>
            </a:r>
            <a:r>
              <a:rPr lang="lv-LV" sz="1800" dirty="0" smtClean="0">
                <a:solidFill>
                  <a:srgbClr val="860000"/>
                </a:solidFill>
              </a:rPr>
              <a:t>kur P </a:t>
            </a:r>
            <a:r>
              <a:rPr lang="lv-LV" sz="1800" dirty="0">
                <a:solidFill>
                  <a:srgbClr val="860000"/>
                </a:solidFill>
              </a:rPr>
              <a:t>Kadastra informācijas sistēmas teksta daļā vai kadastra kartē reģistrētā minimālā zemes vienības platība </a:t>
            </a:r>
            <a:r>
              <a:rPr lang="lv-LV" sz="1800" dirty="0" smtClean="0">
                <a:solidFill>
                  <a:srgbClr val="860000"/>
                </a:solidFill>
              </a:rPr>
              <a:t>hektāros</a:t>
            </a:r>
            <a:endParaRPr lang="lv-LV" dirty="0"/>
          </a:p>
        </p:txBody>
      </p:sp>
    </p:spTree>
    <p:extLst>
      <p:ext uri="{BB962C8B-B14F-4D97-AF65-F5344CB8AC3E}">
        <p14:creationId xmlns:p14="http://schemas.microsoft.com/office/powerpoint/2010/main" val="20283210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461046" y="555526"/>
            <a:ext cx="10490200" cy="1152525"/>
          </a:xfrm>
        </p:spPr>
        <p:txBody>
          <a:bodyPr/>
          <a:lstStyle/>
          <a:p>
            <a:pPr eaLnBrk="1" hangingPunct="1"/>
            <a:r>
              <a:rPr lang="lv-LV" altLang="lv-LV" sz="4800" dirty="0" smtClean="0">
                <a:solidFill>
                  <a:srgbClr val="A50021"/>
                </a:solidFill>
              </a:rPr>
              <a:t>Par rezerves zemes fonda zemi</a:t>
            </a:r>
            <a:endParaRPr lang="en-US" altLang="lv-LV" sz="4800" dirty="0" smtClean="0">
              <a:solidFill>
                <a:srgbClr val="A50021"/>
              </a:solidFill>
            </a:endParaRPr>
          </a:p>
        </p:txBody>
      </p:sp>
      <p:sp>
        <p:nvSpPr>
          <p:cNvPr id="4" name="Content Placeholder 1"/>
          <p:cNvSpPr>
            <a:spLocks noGrp="1"/>
          </p:cNvSpPr>
          <p:nvPr>
            <p:ph idx="1"/>
          </p:nvPr>
        </p:nvSpPr>
        <p:spPr>
          <a:xfrm>
            <a:off x="1244600" y="2211388"/>
            <a:ext cx="11090275" cy="6264275"/>
          </a:xfrm>
        </p:spPr>
        <p:txBody>
          <a:bodyPr/>
          <a:lstStyle/>
          <a:p>
            <a:pPr marL="0" indent="0" algn="just">
              <a:defRPr/>
            </a:pPr>
            <a:r>
              <a:rPr lang="lv-LV" sz="2800" dirty="0" smtClean="0"/>
              <a:t> </a:t>
            </a:r>
          </a:p>
          <a:p>
            <a:pPr marL="0" indent="0" algn="just">
              <a:defRPr/>
            </a:pPr>
            <a:r>
              <a:rPr lang="lv-LV" sz="2800" dirty="0" smtClean="0"/>
              <a:t> </a:t>
            </a:r>
          </a:p>
          <a:p>
            <a:pPr marL="0" indent="0" algn="just">
              <a:defRPr/>
            </a:pPr>
            <a:r>
              <a:rPr lang="lv-LV" altLang="lv-LV" sz="2800" dirty="0" smtClean="0">
                <a:solidFill>
                  <a:srgbClr val="860000"/>
                </a:solidFill>
              </a:rPr>
              <a:t>Datu </a:t>
            </a:r>
            <a:r>
              <a:rPr lang="lv-LV" altLang="lv-LV" sz="2800" dirty="0">
                <a:solidFill>
                  <a:srgbClr val="860000"/>
                </a:solidFill>
              </a:rPr>
              <a:t>atlasē iekļautas  zemes vienības ar statusu  «</a:t>
            </a:r>
            <a:r>
              <a:rPr lang="lv-LV" altLang="lv-LV" sz="2800" dirty="0" smtClean="0">
                <a:solidFill>
                  <a:srgbClr val="860000"/>
                </a:solidFill>
              </a:rPr>
              <a:t>44 – rezerves zemes fonds»:</a:t>
            </a:r>
          </a:p>
          <a:p>
            <a:pPr marL="0" indent="0" algn="just">
              <a:defRPr/>
            </a:pPr>
            <a:endParaRPr lang="lv-LV" altLang="lv-LV" sz="2800" dirty="0" smtClean="0">
              <a:solidFill>
                <a:srgbClr val="860000"/>
              </a:solidFill>
            </a:endParaRPr>
          </a:p>
          <a:p>
            <a:pPr marL="457200" indent="-457200" algn="just">
              <a:buFont typeface="Wingdings" panose="05000000000000000000" pitchFamily="2" charset="2"/>
              <a:buChar char="Ø"/>
              <a:defRPr/>
            </a:pPr>
            <a:r>
              <a:rPr lang="lv-LV" altLang="lv-LV" sz="2800" dirty="0">
                <a:solidFill>
                  <a:srgbClr val="860000"/>
                </a:solidFill>
              </a:rPr>
              <a:t>j</a:t>
            </a:r>
            <a:r>
              <a:rPr lang="lv-LV" altLang="lv-LV" sz="2800" dirty="0" smtClean="0">
                <a:solidFill>
                  <a:srgbClr val="860000"/>
                </a:solidFill>
              </a:rPr>
              <a:t>āizvērtē, vai kāda no datu atlasē iekļautajām zemes vienībām  tomēr nav pašvaldībai piekritīgā zeme  (</a:t>
            </a:r>
            <a:r>
              <a:rPr lang="lv-LV" altLang="lv-LV" sz="2000" i="1" dirty="0" err="1">
                <a:solidFill>
                  <a:srgbClr val="860000"/>
                </a:solidFill>
              </a:rPr>
              <a:t>p</a:t>
            </a:r>
            <a:r>
              <a:rPr lang="lv-LV" altLang="lv-LV" sz="2000" i="1" dirty="0" err="1" smtClean="0">
                <a:solidFill>
                  <a:srgbClr val="860000"/>
                </a:solidFill>
              </a:rPr>
              <a:t>iem</a:t>
            </a:r>
            <a:r>
              <a:rPr lang="lv-LV" altLang="lv-LV" sz="2000" i="1" dirty="0" smtClean="0">
                <a:solidFill>
                  <a:srgbClr val="860000"/>
                </a:solidFill>
              </a:rPr>
              <a:t>., </a:t>
            </a:r>
            <a:r>
              <a:rPr lang="lv-LV" altLang="lv-LV" sz="2000" i="1" dirty="0" err="1" smtClean="0">
                <a:solidFill>
                  <a:srgbClr val="860000"/>
                </a:solidFill>
              </a:rPr>
              <a:t>starpgabals</a:t>
            </a:r>
            <a:r>
              <a:rPr lang="lv-LV" altLang="lv-LV" sz="2000" i="1" dirty="0" smtClean="0">
                <a:solidFill>
                  <a:srgbClr val="860000"/>
                </a:solidFill>
              </a:rPr>
              <a:t>  2kv.m.platība)</a:t>
            </a:r>
          </a:p>
          <a:p>
            <a:pPr marL="457200" indent="-457200" algn="just">
              <a:buFont typeface="Wingdings" panose="05000000000000000000" pitchFamily="2" charset="2"/>
              <a:buChar char="Ø"/>
              <a:defRPr/>
            </a:pPr>
            <a:r>
              <a:rPr lang="lv-LV" altLang="lv-LV" sz="2800" dirty="0" smtClean="0">
                <a:solidFill>
                  <a:srgbClr val="860000"/>
                </a:solidFill>
              </a:rPr>
              <a:t>iespējams,  jāpieņem lēmums par zemes piekritību pašvaldībai </a:t>
            </a:r>
          </a:p>
          <a:p>
            <a:pPr marL="457200" indent="-457200" algn="just">
              <a:buFont typeface="Wingdings" panose="05000000000000000000" pitchFamily="2" charset="2"/>
              <a:buChar char="Ø"/>
              <a:defRPr/>
            </a:pPr>
            <a:r>
              <a:rPr lang="lv-LV" altLang="lv-LV" sz="2800" dirty="0">
                <a:solidFill>
                  <a:srgbClr val="860000"/>
                </a:solidFill>
              </a:rPr>
              <a:t>p</a:t>
            </a:r>
            <a:r>
              <a:rPr lang="lv-LV" altLang="lv-LV" sz="2800" dirty="0" smtClean="0">
                <a:solidFill>
                  <a:srgbClr val="860000"/>
                </a:solidFill>
              </a:rPr>
              <a:t>ieņemtie lēmumi vai attiecīgie dokumenti, </a:t>
            </a:r>
            <a:r>
              <a:rPr lang="lv-LV" altLang="lv-LV" sz="2800" dirty="0">
                <a:solidFill>
                  <a:srgbClr val="860000"/>
                </a:solidFill>
              </a:rPr>
              <a:t>kas apliecina, </a:t>
            </a:r>
            <a:r>
              <a:rPr lang="lv-LV" altLang="lv-LV" sz="2800" dirty="0" smtClean="0">
                <a:solidFill>
                  <a:srgbClr val="860000"/>
                </a:solidFill>
              </a:rPr>
              <a:t>ka </a:t>
            </a:r>
            <a:r>
              <a:rPr lang="lv-LV" altLang="lv-LV" sz="2800" dirty="0">
                <a:solidFill>
                  <a:srgbClr val="860000"/>
                </a:solidFill>
              </a:rPr>
              <a:t>zemes vienība kā </a:t>
            </a:r>
            <a:r>
              <a:rPr lang="lv-LV" altLang="lv-LV" sz="2800" dirty="0" smtClean="0">
                <a:solidFill>
                  <a:srgbClr val="860000"/>
                </a:solidFill>
              </a:rPr>
              <a:t>rezerves zemes fonda zeme noteikta nepamatoti, jāiesniedz VZD datu aktualizācijai NĪVKIS</a:t>
            </a:r>
          </a:p>
          <a:p>
            <a:pPr marL="457200" indent="-457200" algn="just">
              <a:buFont typeface="Wingdings" panose="05000000000000000000" pitchFamily="2" charset="2"/>
              <a:buChar char="Ø"/>
              <a:defRPr/>
            </a:pPr>
            <a:endParaRPr lang="lv-LV" sz="2800" dirty="0">
              <a:solidFill>
                <a:srgbClr val="860000"/>
              </a:solidFill>
            </a:endParaRPr>
          </a:p>
          <a:p>
            <a:pPr marL="0" indent="0" algn="just">
              <a:defRPr/>
            </a:pPr>
            <a:endParaRPr lang="lv-LV" sz="2800" dirty="0" smtClean="0">
              <a:solidFill>
                <a:srgbClr val="860000"/>
              </a:solidFill>
            </a:endParaRPr>
          </a:p>
          <a:p>
            <a:pPr marL="457200" indent="-457200" algn="just">
              <a:buFont typeface="Wingdings" panose="05000000000000000000" pitchFamily="2" charset="2"/>
              <a:buChar char="Ø"/>
              <a:defRPr/>
            </a:pPr>
            <a:endParaRPr lang="lv-LV" sz="2800" dirty="0" smtClean="0"/>
          </a:p>
        </p:txBody>
      </p:sp>
    </p:spTree>
    <p:extLst>
      <p:ext uri="{BB962C8B-B14F-4D97-AF65-F5344CB8AC3E}">
        <p14:creationId xmlns:p14="http://schemas.microsoft.com/office/powerpoint/2010/main" val="181742656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4294967295"/>
          </p:nvPr>
        </p:nvSpPr>
        <p:spPr>
          <a:xfrm>
            <a:off x="10294210" y="9038672"/>
            <a:ext cx="2058842" cy="519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028" tIns="65014" rIns="130028" bIns="65014"/>
          <a:lstStyle>
            <a:lvl1pPr eaLnBrk="0" hangingPunct="0">
              <a:defRPr sz="3400">
                <a:solidFill>
                  <a:schemeClr val="tx1"/>
                </a:solidFill>
                <a:latin typeface="Times New Roman" pitchFamily="18" charset="0"/>
                <a:cs typeface="Arial" charset="0"/>
              </a:defRPr>
            </a:lvl1pPr>
            <a:lvl2pPr marL="1056475" indent="-406337" eaLnBrk="0" hangingPunct="0">
              <a:defRPr sz="3400">
                <a:solidFill>
                  <a:schemeClr val="tx1"/>
                </a:solidFill>
                <a:latin typeface="Times New Roman" pitchFamily="18" charset="0"/>
                <a:cs typeface="Arial" charset="0"/>
              </a:defRPr>
            </a:lvl2pPr>
            <a:lvl3pPr marL="1625346" indent="-325069" eaLnBrk="0" hangingPunct="0">
              <a:defRPr sz="3400">
                <a:solidFill>
                  <a:schemeClr val="tx1"/>
                </a:solidFill>
                <a:latin typeface="Times New Roman" pitchFamily="18" charset="0"/>
                <a:cs typeface="Arial" charset="0"/>
              </a:defRPr>
            </a:lvl3pPr>
            <a:lvl4pPr marL="2275484" indent="-325069" eaLnBrk="0" hangingPunct="0">
              <a:defRPr sz="3400">
                <a:solidFill>
                  <a:schemeClr val="tx1"/>
                </a:solidFill>
                <a:latin typeface="Times New Roman" pitchFamily="18" charset="0"/>
                <a:cs typeface="Arial" charset="0"/>
              </a:defRPr>
            </a:lvl4pPr>
            <a:lvl5pPr marL="2925623" indent="-325069" eaLnBrk="0" hangingPunct="0">
              <a:defRPr sz="3400">
                <a:solidFill>
                  <a:schemeClr val="tx1"/>
                </a:solidFill>
                <a:latin typeface="Times New Roman" pitchFamily="18" charset="0"/>
                <a:cs typeface="Arial" charset="0"/>
              </a:defRPr>
            </a:lvl5pPr>
            <a:lvl6pPr marL="3575761" indent="-325069" eaLnBrk="0" fontAlgn="base" hangingPunct="0">
              <a:spcBef>
                <a:spcPct val="0"/>
              </a:spcBef>
              <a:spcAft>
                <a:spcPct val="0"/>
              </a:spcAft>
              <a:defRPr sz="3400">
                <a:solidFill>
                  <a:schemeClr val="tx1"/>
                </a:solidFill>
                <a:latin typeface="Times New Roman" pitchFamily="18" charset="0"/>
                <a:cs typeface="Arial" charset="0"/>
              </a:defRPr>
            </a:lvl6pPr>
            <a:lvl7pPr marL="4225900" indent="-325069" eaLnBrk="0" fontAlgn="base" hangingPunct="0">
              <a:spcBef>
                <a:spcPct val="0"/>
              </a:spcBef>
              <a:spcAft>
                <a:spcPct val="0"/>
              </a:spcAft>
              <a:defRPr sz="3400">
                <a:solidFill>
                  <a:schemeClr val="tx1"/>
                </a:solidFill>
                <a:latin typeface="Times New Roman" pitchFamily="18" charset="0"/>
                <a:cs typeface="Arial" charset="0"/>
              </a:defRPr>
            </a:lvl7pPr>
            <a:lvl8pPr marL="4876038" indent="-325069" eaLnBrk="0" fontAlgn="base" hangingPunct="0">
              <a:spcBef>
                <a:spcPct val="0"/>
              </a:spcBef>
              <a:spcAft>
                <a:spcPct val="0"/>
              </a:spcAft>
              <a:defRPr sz="3400">
                <a:solidFill>
                  <a:schemeClr val="tx1"/>
                </a:solidFill>
                <a:latin typeface="Times New Roman" pitchFamily="18" charset="0"/>
                <a:cs typeface="Arial" charset="0"/>
              </a:defRPr>
            </a:lvl8pPr>
            <a:lvl9pPr marL="5526176" indent="-325069" eaLnBrk="0" fontAlgn="base" hangingPunct="0">
              <a:spcBef>
                <a:spcPct val="0"/>
              </a:spcBef>
              <a:spcAft>
                <a:spcPct val="0"/>
              </a:spcAft>
              <a:defRPr sz="3400">
                <a:solidFill>
                  <a:schemeClr val="tx1"/>
                </a:solidFill>
                <a:latin typeface="Times New Roman" pitchFamily="18" charset="0"/>
                <a:cs typeface="Arial" charset="0"/>
              </a:defRPr>
            </a:lvl9pPr>
          </a:lstStyle>
          <a:p>
            <a:pPr eaLnBrk="1" hangingPunct="1"/>
            <a:fld id="{6E6EF7AA-7E21-479A-B3A0-CDA9C63974A3}" type="slidenum">
              <a:rPr lang="lv-LV" sz="2000">
                <a:solidFill>
                  <a:srgbClr val="000000"/>
                </a:solidFill>
                <a:latin typeface="Arial" charset="0"/>
              </a:rPr>
              <a:pPr eaLnBrk="1" hangingPunct="1"/>
              <a:t>19</a:t>
            </a:fld>
            <a:endParaRPr lang="lv-LV" sz="2000">
              <a:solidFill>
                <a:srgbClr val="000000"/>
              </a:solidFill>
              <a:latin typeface="Arial" charset="0"/>
            </a:endParaRPr>
          </a:p>
        </p:txBody>
      </p:sp>
      <p:sp>
        <p:nvSpPr>
          <p:cNvPr id="11268" name="Text Box 3"/>
          <p:cNvSpPr txBox="1">
            <a:spLocks noChangeArrowheads="1"/>
          </p:cNvSpPr>
          <p:nvPr/>
        </p:nvSpPr>
        <p:spPr bwMode="auto">
          <a:xfrm>
            <a:off x="668959" y="307016"/>
            <a:ext cx="11771784" cy="1700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0028" tIns="65014" rIns="130028" bIns="65014">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eaLnBrk="1" hangingPunct="1">
              <a:defRPr/>
            </a:pPr>
            <a:r>
              <a:rPr lang="lv-LV" sz="5100" kern="0" dirty="0">
                <a:solidFill>
                  <a:srgbClr val="A50021"/>
                </a:solidFill>
                <a:latin typeface="+mj-lt"/>
                <a:ea typeface="+mj-ea"/>
                <a:cs typeface="+mj-cs"/>
                <a:sym typeface="Arial" charset="0"/>
              </a:rPr>
              <a:t>Valsts un pašvaldību zemes izvērtēšanas process</a:t>
            </a:r>
          </a:p>
        </p:txBody>
      </p:sp>
      <p:pic>
        <p:nvPicPr>
          <p:cNvPr id="9" name="Picture 8" descr="37390197_lauki.jpg"/>
          <p:cNvPicPr>
            <a:picLocks noChangeAspect="1"/>
          </p:cNvPicPr>
          <p:nvPr/>
        </p:nvPicPr>
        <p:blipFill>
          <a:blip r:embed="rId2" cstate="print"/>
          <a:stretch>
            <a:fillRect/>
          </a:stretch>
        </p:blipFill>
        <p:spPr>
          <a:xfrm>
            <a:off x="9165902" y="7252270"/>
            <a:ext cx="2931238" cy="1841317"/>
          </a:xfrm>
          <a:prstGeom prst="rect">
            <a:avLst/>
          </a:prstGeom>
          <a:ln>
            <a:noFill/>
          </a:ln>
          <a:effectLst>
            <a:softEdge rad="112500"/>
          </a:effectLst>
        </p:spPr>
      </p:pic>
      <p:sp>
        <p:nvSpPr>
          <p:cNvPr id="2" name="Taisnstūris 1"/>
          <p:cNvSpPr/>
          <p:nvPr/>
        </p:nvSpPr>
        <p:spPr>
          <a:xfrm>
            <a:off x="1245022" y="2643758"/>
            <a:ext cx="10513168" cy="4406334"/>
          </a:xfrm>
          <a:prstGeom prst="rect">
            <a:avLst/>
          </a:prstGeom>
        </p:spPr>
        <p:txBody>
          <a:bodyPr wrap="square">
            <a:spAutoFit/>
          </a:bodyPr>
          <a:lstStyle/>
          <a:p>
            <a:pPr indent="-758495" algn="just">
              <a:spcBef>
                <a:spcPts val="1706"/>
              </a:spcBef>
              <a:defRPr/>
            </a:pPr>
            <a:r>
              <a:rPr lang="lv-LV" sz="2800" dirty="0">
                <a:solidFill>
                  <a:srgbClr val="740000"/>
                </a:solidFill>
              </a:rPr>
              <a:t>Ministru kabineta 01.09.2009. noteikumi Nr.996 </a:t>
            </a:r>
            <a:r>
              <a:rPr lang="lv-LV" sz="2800" i="1" dirty="0">
                <a:solidFill>
                  <a:srgbClr val="740000"/>
                </a:solidFill>
              </a:rPr>
              <a:t>«Kārtība, kādā nosaka valstij un pašvaldībām piekrītošo lauku apvidu zemi, kura turpmāk izmantojama zemes reformas pabeigšanai, kā arī valstij un pašvaldībām piederošo un piekrītošo zemi» (Noteikumi)</a:t>
            </a:r>
            <a:r>
              <a:rPr lang="lv-LV" sz="2800" dirty="0">
                <a:solidFill>
                  <a:srgbClr val="740000"/>
                </a:solidFill>
              </a:rPr>
              <a:t> noteica, ka zemi par kuru </a:t>
            </a:r>
          </a:p>
          <a:p>
            <a:pPr marL="758495" indent="-758495" algn="ctr">
              <a:spcBef>
                <a:spcPts val="1706"/>
              </a:spcBef>
              <a:defRPr/>
            </a:pPr>
            <a:r>
              <a:rPr lang="lv-LV" sz="2800" dirty="0">
                <a:solidFill>
                  <a:srgbClr val="740000"/>
                </a:solidFill>
              </a:rPr>
              <a:t>		līdz 30.12.2009. (Rīgā – 30.12.2010.) nav pieņemts Ministru kabineta rīkojums vai pašvaldības lēmums par tās piekritību vai piederību valstij vai pašvaldībai ieskaita </a:t>
            </a:r>
          </a:p>
          <a:p>
            <a:pPr marL="758495" indent="-758495" algn="ctr">
              <a:spcBef>
                <a:spcPts val="1706"/>
              </a:spcBef>
              <a:defRPr/>
            </a:pPr>
            <a:r>
              <a:rPr lang="lv-LV" sz="2800" b="1" dirty="0">
                <a:solidFill>
                  <a:srgbClr val="740000"/>
                </a:solidFill>
              </a:rPr>
              <a:t>rezerves zemes fondā</a:t>
            </a:r>
          </a:p>
        </p:txBody>
      </p:sp>
    </p:spTree>
    <p:extLst>
      <p:ext uri="{BB962C8B-B14F-4D97-AF65-F5344CB8AC3E}">
        <p14:creationId xmlns:p14="http://schemas.microsoft.com/office/powerpoint/2010/main" val="350615228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lv-LV" sz="5100" dirty="0" smtClean="0">
                <a:solidFill>
                  <a:srgbClr val="860000"/>
                </a:solidFill>
              </a:rPr>
              <a:t>Normatīvā akta pamatojums</a:t>
            </a:r>
            <a:endParaRPr lang="en-US" sz="5100" dirty="0" smtClean="0">
              <a:solidFill>
                <a:srgbClr val="860000"/>
              </a:solidFill>
            </a:endParaRPr>
          </a:p>
        </p:txBody>
      </p:sp>
      <p:sp>
        <p:nvSpPr>
          <p:cNvPr id="3" name="Content Placeholder 2"/>
          <p:cNvSpPr>
            <a:spLocks noGrp="1"/>
          </p:cNvSpPr>
          <p:nvPr>
            <p:ph sz="quarter" idx="1"/>
          </p:nvPr>
        </p:nvSpPr>
        <p:spPr>
          <a:xfrm>
            <a:off x="1270000" y="2355726"/>
            <a:ext cx="10463213" cy="6126287"/>
          </a:xfrm>
        </p:spPr>
        <p:txBody>
          <a:bodyPr>
            <a:normAutofit fontScale="70000" lnSpcReduction="20000"/>
          </a:bodyPr>
          <a:lstStyle/>
          <a:p>
            <a:pPr marL="0" indent="0" algn="just" eaLnBrk="1" hangingPunct="1">
              <a:lnSpc>
                <a:spcPct val="110000"/>
              </a:lnSpc>
              <a:defRPr/>
            </a:pPr>
            <a:r>
              <a:rPr lang="lv-LV" sz="3600" u="sng" dirty="0">
                <a:solidFill>
                  <a:srgbClr val="740000"/>
                </a:solidFill>
              </a:rPr>
              <a:t>Valsts zemes </a:t>
            </a:r>
            <a:r>
              <a:rPr lang="lv-LV" sz="3600" u="sng" dirty="0" smtClean="0">
                <a:solidFill>
                  <a:srgbClr val="740000"/>
                </a:solidFill>
              </a:rPr>
              <a:t>dienests</a:t>
            </a:r>
            <a:r>
              <a:rPr lang="lv-LV" sz="3600" dirty="0" smtClean="0">
                <a:solidFill>
                  <a:srgbClr val="740000"/>
                </a:solidFill>
              </a:rPr>
              <a:t>:</a:t>
            </a:r>
          </a:p>
          <a:p>
            <a:pPr marL="0" indent="0" algn="just" eaLnBrk="1" hangingPunct="1">
              <a:lnSpc>
                <a:spcPct val="110000"/>
              </a:lnSpc>
              <a:spcBef>
                <a:spcPts val="1200"/>
              </a:spcBef>
              <a:defRPr/>
            </a:pPr>
            <a:r>
              <a:rPr lang="lv-LV" sz="3600" dirty="0" smtClean="0">
                <a:solidFill>
                  <a:srgbClr val="740000"/>
                </a:solidFill>
              </a:rPr>
              <a:t>1) izmantojot </a:t>
            </a:r>
            <a:r>
              <a:rPr lang="lv-LV" sz="3600" dirty="0">
                <a:solidFill>
                  <a:srgbClr val="740000"/>
                </a:solidFill>
              </a:rPr>
              <a:t>Nekustamā īpašuma valsts kadastra informācijas sistēmas datus, </a:t>
            </a:r>
            <a:r>
              <a:rPr lang="lv-LV" sz="3600" b="1" dirty="0">
                <a:solidFill>
                  <a:srgbClr val="740000"/>
                </a:solidFill>
              </a:rPr>
              <a:t>sagatavo pārskatu par zemi un līdz 2014.gada 30.novembrim saskaņo to ar attiecīgo pašvaldību</a:t>
            </a:r>
            <a:r>
              <a:rPr lang="lv-LV" sz="3200" b="1" baseline="30000" dirty="0" smtClean="0">
                <a:solidFill>
                  <a:srgbClr val="740000"/>
                </a:solidFill>
              </a:rPr>
              <a:t>*</a:t>
            </a:r>
          </a:p>
          <a:p>
            <a:pPr marL="0" indent="0" algn="just" eaLnBrk="1" hangingPunct="1">
              <a:lnSpc>
                <a:spcPct val="120000"/>
              </a:lnSpc>
              <a:spcBef>
                <a:spcPts val="1200"/>
              </a:spcBef>
              <a:defRPr/>
            </a:pPr>
            <a:r>
              <a:rPr lang="lv-LV" sz="3600" dirty="0" smtClean="0">
                <a:solidFill>
                  <a:srgbClr val="740000"/>
                </a:solidFill>
              </a:rPr>
              <a:t>2) sagatavo </a:t>
            </a:r>
            <a:r>
              <a:rPr lang="lv-LV" sz="3600" dirty="0">
                <a:solidFill>
                  <a:srgbClr val="740000"/>
                </a:solidFill>
              </a:rPr>
              <a:t>rīkojumu projektus par zemes reformas pabeigšanu </a:t>
            </a:r>
            <a:r>
              <a:rPr lang="lv-LV" sz="3600" dirty="0" smtClean="0">
                <a:solidFill>
                  <a:srgbClr val="740000"/>
                </a:solidFill>
              </a:rPr>
              <a:t>attiecīgajā novadā vai </a:t>
            </a:r>
            <a:r>
              <a:rPr lang="lv-LV" sz="3600" dirty="0">
                <a:solidFill>
                  <a:srgbClr val="740000"/>
                </a:solidFill>
              </a:rPr>
              <a:t>novada </a:t>
            </a:r>
            <a:r>
              <a:rPr lang="lv-LV" sz="3600" dirty="0" smtClean="0">
                <a:solidFill>
                  <a:srgbClr val="740000"/>
                </a:solidFill>
              </a:rPr>
              <a:t>pagastā (turpmāk – rīkojuma projekts)</a:t>
            </a:r>
            <a:r>
              <a:rPr lang="lv-LV" sz="3600" baseline="30000" dirty="0">
                <a:solidFill>
                  <a:srgbClr val="740000"/>
                </a:solidFill>
              </a:rPr>
              <a:t> </a:t>
            </a:r>
            <a:r>
              <a:rPr lang="lv-LV" sz="3600" baseline="30000" dirty="0" smtClean="0">
                <a:solidFill>
                  <a:srgbClr val="740000"/>
                </a:solidFill>
              </a:rPr>
              <a:t>**</a:t>
            </a:r>
            <a:endParaRPr lang="lv-LV" sz="3600" dirty="0" smtClean="0">
              <a:solidFill>
                <a:srgbClr val="740000"/>
              </a:solidFill>
            </a:endParaRPr>
          </a:p>
          <a:p>
            <a:pPr marL="0" indent="0" algn="just" eaLnBrk="1" hangingPunct="1">
              <a:lnSpc>
                <a:spcPct val="120000"/>
              </a:lnSpc>
              <a:spcBef>
                <a:spcPts val="1200"/>
              </a:spcBef>
              <a:defRPr/>
            </a:pPr>
            <a:r>
              <a:rPr lang="lv-LV" sz="3600" dirty="0" smtClean="0">
                <a:solidFill>
                  <a:srgbClr val="740000"/>
                </a:solidFill>
              </a:rPr>
              <a:t>3) iesniedz sagatavotos rīkojuma projektus </a:t>
            </a:r>
            <a:r>
              <a:rPr lang="lv-LV" sz="3600" dirty="0">
                <a:solidFill>
                  <a:srgbClr val="740000"/>
                </a:solidFill>
              </a:rPr>
              <a:t>Tieslietu </a:t>
            </a:r>
            <a:r>
              <a:rPr lang="lv-LV" sz="3600" dirty="0" smtClean="0">
                <a:solidFill>
                  <a:srgbClr val="740000"/>
                </a:solidFill>
              </a:rPr>
              <a:t>ministram</a:t>
            </a:r>
            <a:r>
              <a:rPr lang="lv-LV" sz="3600" baseline="30000" dirty="0">
                <a:solidFill>
                  <a:srgbClr val="740000"/>
                </a:solidFill>
              </a:rPr>
              <a:t>**</a:t>
            </a:r>
            <a:endParaRPr lang="lv-LV" sz="3400" dirty="0">
              <a:solidFill>
                <a:srgbClr val="740000"/>
              </a:solidFill>
            </a:endParaRPr>
          </a:p>
          <a:p>
            <a:pPr marL="0" indent="0" algn="just" eaLnBrk="1" hangingPunct="1">
              <a:lnSpc>
                <a:spcPct val="120000"/>
              </a:lnSpc>
              <a:defRPr/>
            </a:pPr>
            <a:r>
              <a:rPr lang="lv-LV" sz="3600" u="sng" dirty="0" smtClean="0">
                <a:solidFill>
                  <a:srgbClr val="740000"/>
                </a:solidFill>
              </a:rPr>
              <a:t>Tieslietu ministrs </a:t>
            </a:r>
            <a:r>
              <a:rPr lang="lv-LV" sz="3600" dirty="0" smtClean="0">
                <a:solidFill>
                  <a:srgbClr val="740000"/>
                </a:solidFill>
              </a:rPr>
              <a:t>Valsts zemes dienesta sagatavotos  rīkojuma projektus iesniedz </a:t>
            </a:r>
            <a:r>
              <a:rPr lang="lv-LV" sz="3600" dirty="0">
                <a:solidFill>
                  <a:srgbClr val="740000"/>
                </a:solidFill>
              </a:rPr>
              <a:t>izskatīšanai Ministru </a:t>
            </a:r>
            <a:r>
              <a:rPr lang="lv-LV" sz="3600" dirty="0" smtClean="0">
                <a:solidFill>
                  <a:srgbClr val="740000"/>
                </a:solidFill>
              </a:rPr>
              <a:t>kabinetam</a:t>
            </a:r>
            <a:r>
              <a:rPr lang="lv-LV" sz="3600" baseline="30000" dirty="0" smtClean="0">
                <a:solidFill>
                  <a:srgbClr val="740000"/>
                </a:solidFill>
              </a:rPr>
              <a:t>**</a:t>
            </a:r>
            <a:endParaRPr lang="lv-LV" sz="3400" dirty="0" smtClean="0">
              <a:solidFill>
                <a:srgbClr val="740000"/>
              </a:solidFill>
            </a:endParaRPr>
          </a:p>
          <a:p>
            <a:pPr marL="0" indent="0" algn="just" eaLnBrk="1" hangingPunct="1">
              <a:defRPr/>
            </a:pPr>
            <a:endParaRPr lang="lv-LV" sz="3400" dirty="0" smtClean="0">
              <a:solidFill>
                <a:srgbClr val="740000"/>
              </a:solidFill>
            </a:endParaRPr>
          </a:p>
          <a:p>
            <a:pPr marL="0" indent="0" eaLnBrk="1" hangingPunct="1">
              <a:defRPr/>
            </a:pPr>
            <a:r>
              <a:rPr lang="lv-LV" sz="2300" i="1" dirty="0" smtClean="0">
                <a:solidFill>
                  <a:srgbClr val="740000"/>
                </a:solidFill>
              </a:rPr>
              <a:t>*Likuma "Par zemes reformas pabeigšanu lauku apvidos"  4.panta ceturtā daļa</a:t>
            </a:r>
          </a:p>
          <a:p>
            <a:pPr marL="0" indent="0" eaLnBrk="1" hangingPunct="1">
              <a:spcBef>
                <a:spcPts val="300"/>
              </a:spcBef>
              <a:defRPr/>
            </a:pPr>
            <a:r>
              <a:rPr lang="lv-LV" sz="2300" i="1" dirty="0" smtClean="0">
                <a:solidFill>
                  <a:srgbClr val="740000"/>
                </a:solidFill>
              </a:rPr>
              <a:t>**Likuma </a:t>
            </a:r>
            <a:r>
              <a:rPr lang="lv-LV" sz="2300" i="1" dirty="0">
                <a:solidFill>
                  <a:srgbClr val="740000"/>
                </a:solidFill>
              </a:rPr>
              <a:t>"Par zemes reformas pabeigšanu lauku apvidos"  </a:t>
            </a:r>
            <a:r>
              <a:rPr lang="lv-LV" sz="2300" i="1" dirty="0" smtClean="0">
                <a:solidFill>
                  <a:srgbClr val="740000"/>
                </a:solidFill>
              </a:rPr>
              <a:t>5.pants</a:t>
            </a:r>
            <a:endParaRPr lang="lv-LV" sz="2300" i="1" dirty="0">
              <a:solidFill>
                <a:srgbClr val="740000"/>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917646" y="390532"/>
            <a:ext cx="9435407" cy="1625336"/>
          </a:xfrm>
        </p:spPr>
        <p:txBody>
          <a:bodyPr>
            <a:noAutofit/>
          </a:bodyPr>
          <a:lstStyle/>
          <a:p>
            <a:pPr eaLnBrk="1" hangingPunct="1">
              <a:defRPr/>
            </a:pPr>
            <a:r>
              <a:rPr lang="lv-LV" sz="5100" dirty="0">
                <a:solidFill>
                  <a:srgbClr val="A50021"/>
                </a:solidFill>
                <a:sym typeface="Lucida Grande" charset="0"/>
              </a:rPr>
              <a:t>Valsts zemes dienests rezerves zemes fondā ieskaita</a:t>
            </a:r>
          </a:p>
        </p:txBody>
      </p:sp>
      <p:sp>
        <p:nvSpPr>
          <p:cNvPr id="31748" name="Slide Number Placeholder 3"/>
          <p:cNvSpPr>
            <a:spLocks noGrp="1"/>
          </p:cNvSpPr>
          <p:nvPr>
            <p:ph type="sldNum" sz="quarter" idx="4294967295"/>
          </p:nvPr>
        </p:nvSpPr>
        <p:spPr>
          <a:xfrm>
            <a:off x="10294210" y="9038672"/>
            <a:ext cx="2058842" cy="51920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028" tIns="65014" rIns="130028" bIns="65014"/>
          <a:lstStyle>
            <a:lvl1pPr eaLnBrk="0" hangingPunct="0">
              <a:defRPr sz="3400">
                <a:solidFill>
                  <a:schemeClr val="tx1"/>
                </a:solidFill>
                <a:latin typeface="Times New Roman" pitchFamily="18" charset="0"/>
                <a:cs typeface="Arial" charset="0"/>
              </a:defRPr>
            </a:lvl1pPr>
            <a:lvl2pPr marL="1056475" indent="-406337" eaLnBrk="0" hangingPunct="0">
              <a:defRPr sz="3400">
                <a:solidFill>
                  <a:schemeClr val="tx1"/>
                </a:solidFill>
                <a:latin typeface="Times New Roman" pitchFamily="18" charset="0"/>
                <a:cs typeface="Arial" charset="0"/>
              </a:defRPr>
            </a:lvl2pPr>
            <a:lvl3pPr marL="1625346" indent="-325069" eaLnBrk="0" hangingPunct="0">
              <a:defRPr sz="3400">
                <a:solidFill>
                  <a:schemeClr val="tx1"/>
                </a:solidFill>
                <a:latin typeface="Times New Roman" pitchFamily="18" charset="0"/>
                <a:cs typeface="Arial" charset="0"/>
              </a:defRPr>
            </a:lvl3pPr>
            <a:lvl4pPr marL="2275484" indent="-325069" eaLnBrk="0" hangingPunct="0">
              <a:defRPr sz="3400">
                <a:solidFill>
                  <a:schemeClr val="tx1"/>
                </a:solidFill>
                <a:latin typeface="Times New Roman" pitchFamily="18" charset="0"/>
                <a:cs typeface="Arial" charset="0"/>
              </a:defRPr>
            </a:lvl4pPr>
            <a:lvl5pPr marL="2925623" indent="-325069" eaLnBrk="0" hangingPunct="0">
              <a:defRPr sz="3400">
                <a:solidFill>
                  <a:schemeClr val="tx1"/>
                </a:solidFill>
                <a:latin typeface="Times New Roman" pitchFamily="18" charset="0"/>
                <a:cs typeface="Arial" charset="0"/>
              </a:defRPr>
            </a:lvl5pPr>
            <a:lvl6pPr marL="3575761" indent="-325069" eaLnBrk="0" fontAlgn="base" hangingPunct="0">
              <a:spcBef>
                <a:spcPct val="0"/>
              </a:spcBef>
              <a:spcAft>
                <a:spcPct val="0"/>
              </a:spcAft>
              <a:defRPr sz="3400">
                <a:solidFill>
                  <a:schemeClr val="tx1"/>
                </a:solidFill>
                <a:latin typeface="Times New Roman" pitchFamily="18" charset="0"/>
                <a:cs typeface="Arial" charset="0"/>
              </a:defRPr>
            </a:lvl6pPr>
            <a:lvl7pPr marL="4225900" indent="-325069" eaLnBrk="0" fontAlgn="base" hangingPunct="0">
              <a:spcBef>
                <a:spcPct val="0"/>
              </a:spcBef>
              <a:spcAft>
                <a:spcPct val="0"/>
              </a:spcAft>
              <a:defRPr sz="3400">
                <a:solidFill>
                  <a:schemeClr val="tx1"/>
                </a:solidFill>
                <a:latin typeface="Times New Roman" pitchFamily="18" charset="0"/>
                <a:cs typeface="Arial" charset="0"/>
              </a:defRPr>
            </a:lvl7pPr>
            <a:lvl8pPr marL="4876038" indent="-325069" eaLnBrk="0" fontAlgn="base" hangingPunct="0">
              <a:spcBef>
                <a:spcPct val="0"/>
              </a:spcBef>
              <a:spcAft>
                <a:spcPct val="0"/>
              </a:spcAft>
              <a:defRPr sz="3400">
                <a:solidFill>
                  <a:schemeClr val="tx1"/>
                </a:solidFill>
                <a:latin typeface="Times New Roman" pitchFamily="18" charset="0"/>
                <a:cs typeface="Arial" charset="0"/>
              </a:defRPr>
            </a:lvl8pPr>
            <a:lvl9pPr marL="5526176" indent="-325069" eaLnBrk="0" fontAlgn="base" hangingPunct="0">
              <a:spcBef>
                <a:spcPct val="0"/>
              </a:spcBef>
              <a:spcAft>
                <a:spcPct val="0"/>
              </a:spcAft>
              <a:defRPr sz="3400">
                <a:solidFill>
                  <a:schemeClr val="tx1"/>
                </a:solidFill>
                <a:latin typeface="Times New Roman" pitchFamily="18" charset="0"/>
                <a:cs typeface="Arial" charset="0"/>
              </a:defRPr>
            </a:lvl9pPr>
          </a:lstStyle>
          <a:p>
            <a:pPr eaLnBrk="1" hangingPunct="1"/>
            <a:fld id="{7F9B1BBE-DAD6-49A6-A349-8F80C41C9680}" type="slidenum">
              <a:rPr lang="lv-LV" sz="2000"/>
              <a:pPr eaLnBrk="1" hangingPunct="1"/>
              <a:t>20</a:t>
            </a:fld>
            <a:endParaRPr lang="lv-LV" sz="2000"/>
          </a:p>
        </p:txBody>
      </p:sp>
      <p:pic>
        <p:nvPicPr>
          <p:cNvPr id="7" name="Picture 6" descr="37390197_lauki.jpg"/>
          <p:cNvPicPr>
            <a:picLocks noChangeAspect="1"/>
          </p:cNvPicPr>
          <p:nvPr/>
        </p:nvPicPr>
        <p:blipFill>
          <a:blip r:embed="rId2" cstate="print"/>
          <a:stretch>
            <a:fillRect/>
          </a:stretch>
        </p:blipFill>
        <p:spPr>
          <a:xfrm>
            <a:off x="152876" y="165849"/>
            <a:ext cx="2355174" cy="1479451"/>
          </a:xfrm>
          <a:prstGeom prst="rect">
            <a:avLst/>
          </a:prstGeom>
          <a:ln>
            <a:noFill/>
          </a:ln>
          <a:effectLst>
            <a:softEdge rad="112500"/>
          </a:effectLst>
        </p:spPr>
      </p:pic>
      <p:graphicFrame>
        <p:nvGraphicFramePr>
          <p:cNvPr id="4" name="Tabula 3"/>
          <p:cNvGraphicFramePr>
            <a:graphicFrameLocks noGrp="1"/>
          </p:cNvGraphicFramePr>
          <p:nvPr>
            <p:extLst>
              <p:ext uri="{D42A27DB-BD31-4B8C-83A1-F6EECF244321}">
                <p14:modId xmlns:p14="http://schemas.microsoft.com/office/powerpoint/2010/main" val="3064638571"/>
              </p:ext>
            </p:extLst>
          </p:nvPr>
        </p:nvGraphicFramePr>
        <p:xfrm>
          <a:off x="380926" y="2355726"/>
          <a:ext cx="12169352" cy="5688632"/>
        </p:xfrm>
        <a:graphic>
          <a:graphicData uri="http://schemas.openxmlformats.org/drawingml/2006/table">
            <a:tbl>
              <a:tblPr firstRow="1" bandRow="1">
                <a:tableStyleId>{5C22544A-7EE6-4342-B048-85BDC9FD1C3A}</a:tableStyleId>
              </a:tblPr>
              <a:tblGrid>
                <a:gridCol w="5688632"/>
                <a:gridCol w="6480720"/>
              </a:tblGrid>
              <a:tr h="720080">
                <a:tc>
                  <a:txBody>
                    <a:bodyPr/>
                    <a:lstStyle/>
                    <a:p>
                      <a:r>
                        <a:rPr lang="lv-LV" sz="2400" dirty="0" smtClean="0">
                          <a:solidFill>
                            <a:srgbClr val="740000"/>
                          </a:solidFill>
                        </a:rPr>
                        <a:t>VZD rezerves zemes fondā ieskaita</a:t>
                      </a:r>
                      <a:endParaRPr lang="lv-LV" sz="2400" dirty="0">
                        <a:solidFill>
                          <a:srgbClr val="740000"/>
                        </a:solidFill>
                      </a:endParaRPr>
                    </a:p>
                  </a:txBody>
                  <a:tcPr>
                    <a:solidFill>
                      <a:schemeClr val="bg2">
                        <a:lumMod val="60000"/>
                        <a:lumOff val="40000"/>
                      </a:schemeClr>
                    </a:solidFill>
                  </a:tcPr>
                </a:tc>
                <a:tc>
                  <a:txBody>
                    <a:bodyPr/>
                    <a:lstStyle/>
                    <a:p>
                      <a:r>
                        <a:rPr lang="lv-LV" sz="2400" dirty="0" smtClean="0">
                          <a:solidFill>
                            <a:srgbClr val="740000"/>
                          </a:solidFill>
                        </a:rPr>
                        <a:t>Pašvaldības rezerves zemes fondā ieskaita</a:t>
                      </a:r>
                      <a:endParaRPr lang="lv-LV" sz="2400" dirty="0">
                        <a:solidFill>
                          <a:srgbClr val="740000"/>
                        </a:solidFill>
                      </a:endParaRPr>
                    </a:p>
                  </a:txBody>
                  <a:tcPr>
                    <a:solidFill>
                      <a:schemeClr val="bg2">
                        <a:lumMod val="60000"/>
                        <a:lumOff val="40000"/>
                      </a:schemeClr>
                    </a:solidFill>
                  </a:tcPr>
                </a:tc>
              </a:tr>
              <a:tr h="1054968">
                <a:tc>
                  <a:txBody>
                    <a:bodyPr/>
                    <a:lstStyle/>
                    <a:p>
                      <a:pPr marL="0" marR="0" indent="0" algn="l" defTabSz="914400" rtl="0" eaLnBrk="1" fontAlgn="auto" latinLnBrk="0" hangingPunct="1">
                        <a:lnSpc>
                          <a:spcPct val="100000"/>
                        </a:lnSpc>
                        <a:spcBef>
                          <a:spcPts val="0"/>
                        </a:spcBef>
                        <a:spcAft>
                          <a:spcPts val="2400"/>
                        </a:spcAft>
                        <a:buClrTx/>
                        <a:buSzTx/>
                        <a:buFontTx/>
                        <a:buNone/>
                        <a:tabLst/>
                        <a:defRPr/>
                      </a:pPr>
                      <a:r>
                        <a:rPr lang="lv-LV" b="1" dirty="0" smtClean="0">
                          <a:solidFill>
                            <a:srgbClr val="740000"/>
                          </a:solidFill>
                        </a:rPr>
                        <a:t>Pašvaldību lietošanā bijušo zemi</a:t>
                      </a:r>
                      <a:r>
                        <a:rPr lang="lv-LV" dirty="0" smtClean="0">
                          <a:solidFill>
                            <a:srgbClr val="740000"/>
                          </a:solidFill>
                        </a:rPr>
                        <a:t>, par kuru līdz 30.12.2009., (Rīgas pilsētā līdz 30.12.2010.), nav pieņemts lēmums par tās piekritību pašvaldībai</a:t>
                      </a:r>
                    </a:p>
                  </a:txBody>
                  <a:tcPr>
                    <a:solidFill>
                      <a:schemeClr val="tx1">
                        <a:lumMod val="85000"/>
                      </a:schemeClr>
                    </a:solidFill>
                  </a:tcPr>
                </a:tc>
                <a:tc>
                  <a:txBody>
                    <a:bodyPr/>
                    <a:lstStyle/>
                    <a:p>
                      <a:pPr>
                        <a:buFont typeface="Wingdings" pitchFamily="2" charset="2"/>
                        <a:buNone/>
                        <a:defRPr/>
                      </a:pPr>
                      <a:r>
                        <a:rPr lang="lv-LV" sz="1800" b="1" kern="1200" dirty="0" smtClean="0">
                          <a:solidFill>
                            <a:srgbClr val="740000"/>
                          </a:solidFill>
                          <a:latin typeface="+mn-lt"/>
                          <a:ea typeface="+mn-ea"/>
                          <a:cs typeface="+mn-cs"/>
                        </a:rPr>
                        <a:t>Pastāvīgā lietošanā piešķirto un neizpirkto neapbūvēto zemi lauku apvidos</a:t>
                      </a:r>
                      <a:r>
                        <a:rPr lang="lv-LV" sz="1800" kern="1200" dirty="0" smtClean="0">
                          <a:solidFill>
                            <a:srgbClr val="740000"/>
                          </a:solidFill>
                          <a:latin typeface="+mn-lt"/>
                          <a:ea typeface="+mn-ea"/>
                          <a:cs typeface="+mn-cs"/>
                        </a:rPr>
                        <a:t>:</a:t>
                      </a:r>
                    </a:p>
                    <a:p>
                      <a:endParaRPr lang="lv-LV" dirty="0">
                        <a:solidFill>
                          <a:srgbClr val="740000"/>
                        </a:solidFill>
                      </a:endParaRPr>
                    </a:p>
                  </a:txBody>
                  <a:tcPr>
                    <a:solidFill>
                      <a:schemeClr val="tx1">
                        <a:lumMod val="85000"/>
                      </a:schemeClr>
                    </a:solidFill>
                  </a:tcPr>
                </a:tc>
              </a:tr>
              <a:tr h="1364704">
                <a:tc>
                  <a:txBody>
                    <a:bodyPr/>
                    <a:lstStyle/>
                    <a:p>
                      <a:pPr marL="0" marR="0" indent="0" algn="l" defTabSz="914400" rtl="0" eaLnBrk="1" fontAlgn="auto" latinLnBrk="0" hangingPunct="1">
                        <a:lnSpc>
                          <a:spcPct val="100000"/>
                        </a:lnSpc>
                        <a:spcBef>
                          <a:spcPts val="0"/>
                        </a:spcBef>
                        <a:spcAft>
                          <a:spcPts val="2400"/>
                        </a:spcAft>
                        <a:buClrTx/>
                        <a:buSzTx/>
                        <a:buFontTx/>
                        <a:buNone/>
                        <a:tabLst/>
                        <a:defRPr/>
                      </a:pPr>
                      <a:r>
                        <a:rPr lang="lv-LV" b="1" dirty="0" smtClean="0">
                          <a:solidFill>
                            <a:srgbClr val="740000"/>
                          </a:solidFill>
                        </a:rPr>
                        <a:t>Valsts institūciju lietošanā bijušo zemi</a:t>
                      </a:r>
                      <a:r>
                        <a:rPr lang="lv-LV" dirty="0" smtClean="0">
                          <a:solidFill>
                            <a:srgbClr val="740000"/>
                          </a:solidFill>
                        </a:rPr>
                        <a:t>, par kuru līdz 30.12.2009., (Rīgas pilsētā līdz 30.12.2010.), nav pieņemts MK rīkojums par tās piekritību attiecīgajai valsts institūcijai</a:t>
                      </a:r>
                      <a:endParaRPr lang="en-US" dirty="0" smtClean="0">
                        <a:solidFill>
                          <a:srgbClr val="740000"/>
                        </a:solidFill>
                      </a:endParaRPr>
                    </a:p>
                  </a:txBody>
                  <a:tcPr>
                    <a:solidFill>
                      <a:schemeClr val="tx1">
                        <a:lumMod val="95000"/>
                      </a:schemeClr>
                    </a:solidFill>
                  </a:tcPr>
                </a:tc>
                <a:tc>
                  <a:txBody>
                    <a:bodyPr/>
                    <a:lstStyle/>
                    <a:p>
                      <a:pPr marL="742950" marR="0" lvl="2"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lv-LV" sz="1800" kern="1200" dirty="0" smtClean="0">
                          <a:solidFill>
                            <a:srgbClr val="740000"/>
                          </a:solidFill>
                          <a:latin typeface="+mn-lt"/>
                          <a:ea typeface="+mn-ea"/>
                          <a:cs typeface="+mn-cs"/>
                        </a:rPr>
                        <a:t>uz kuru nav izmantotas zemes nomas pirmtiesības līdz 30.11.2007., 01.12.2008., 02.09.2009., 01.06.2011., 01.09.2012., 02.01.2013.</a:t>
                      </a:r>
                    </a:p>
                  </a:txBody>
                  <a:tcPr>
                    <a:solidFill>
                      <a:schemeClr val="tx1">
                        <a:lumMod val="95000"/>
                      </a:schemeClr>
                    </a:solidFill>
                  </a:tcPr>
                </a:tc>
              </a:tr>
              <a:tr h="125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solidFill>
                            <a:srgbClr val="740000"/>
                          </a:solidFill>
                        </a:rPr>
                        <a:t>Zemi par, kuru pašvaldība pieņēmusi lēmumu, ka tā ir </a:t>
                      </a:r>
                      <a:r>
                        <a:rPr lang="lv-LV" b="1" dirty="0" err="1" smtClean="0">
                          <a:solidFill>
                            <a:srgbClr val="740000"/>
                          </a:solidFill>
                        </a:rPr>
                        <a:t>starpgabals</a:t>
                      </a:r>
                      <a:r>
                        <a:rPr lang="lv-LV" dirty="0" smtClean="0">
                          <a:solidFill>
                            <a:srgbClr val="740000"/>
                          </a:solidFill>
                        </a:rPr>
                        <a:t>, bet līdz 30.12.2009. (Rīgas pilsētā līdz 30.12.2010.), nav pieņemts lēmums par tās piekritību pašvaldībai</a:t>
                      </a:r>
                      <a:endParaRPr lang="en-US" dirty="0" smtClean="0">
                        <a:solidFill>
                          <a:srgbClr val="740000"/>
                        </a:solidFill>
                      </a:endParaRPr>
                    </a:p>
                  </a:txBody>
                  <a:tcPr>
                    <a:solidFill>
                      <a:schemeClr val="tx1">
                        <a:lumMod val="85000"/>
                      </a:schemeClr>
                    </a:solidFill>
                  </a:tcPr>
                </a:tc>
                <a:tc>
                  <a:txBody>
                    <a:bodyPr/>
                    <a:lstStyle/>
                    <a:p>
                      <a:pPr marL="742950" marR="0" lvl="2"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lv-LV" sz="1800" kern="1200" dirty="0" smtClean="0">
                          <a:solidFill>
                            <a:srgbClr val="740000"/>
                          </a:solidFill>
                          <a:latin typeface="+mn-lt"/>
                          <a:ea typeface="+mn-ea"/>
                          <a:cs typeface="+mn-cs"/>
                        </a:rPr>
                        <a:t>par kuru līdz 30.12.2009. nav pieņemts lēmums par tās nodošanu zemes reformas pabeigšanai </a:t>
                      </a:r>
                      <a:endParaRPr lang="en-US" sz="1800" kern="1200" dirty="0" smtClean="0">
                        <a:solidFill>
                          <a:srgbClr val="740000"/>
                        </a:solidFill>
                        <a:latin typeface="+mn-lt"/>
                        <a:ea typeface="+mn-ea"/>
                        <a:cs typeface="+mn-cs"/>
                      </a:endParaRPr>
                    </a:p>
                    <a:p>
                      <a:endParaRPr lang="lv-LV" dirty="0">
                        <a:solidFill>
                          <a:srgbClr val="740000"/>
                        </a:solidFill>
                      </a:endParaRPr>
                    </a:p>
                  </a:txBody>
                  <a:tcPr>
                    <a:solidFill>
                      <a:schemeClr val="tx1">
                        <a:lumMod val="85000"/>
                      </a:schemeClr>
                    </a:solidFill>
                  </a:tcPr>
                </a:tc>
              </a:tr>
              <a:tr h="12927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b="1" dirty="0" smtClean="0">
                          <a:solidFill>
                            <a:srgbClr val="740000"/>
                          </a:solidFill>
                        </a:rPr>
                        <a:t>Zemes reformas pabeigšanai lauku apvidos nodotās zemes, kuru platība ir mazāka par 0,2 ha</a:t>
                      </a:r>
                      <a:r>
                        <a:rPr lang="lv-LV" dirty="0" smtClean="0">
                          <a:solidFill>
                            <a:srgbClr val="740000"/>
                          </a:solidFill>
                        </a:rPr>
                        <a:t>, par kurām pašvaldība līdz 30.12.2009. nav pieņēmusi lēmumu, ka tās ir zemes </a:t>
                      </a:r>
                      <a:r>
                        <a:rPr lang="lv-LV" dirty="0" err="1" smtClean="0">
                          <a:solidFill>
                            <a:srgbClr val="740000"/>
                          </a:solidFill>
                        </a:rPr>
                        <a:t>starpgabali</a:t>
                      </a:r>
                      <a:endParaRPr lang="lv-LV" dirty="0" smtClean="0">
                        <a:solidFill>
                          <a:srgbClr val="740000"/>
                        </a:solidFill>
                      </a:endParaRPr>
                    </a:p>
                  </a:txBody>
                  <a:tcPr>
                    <a:solidFill>
                      <a:schemeClr val="tx1">
                        <a:lumMod val="95000"/>
                      </a:schemeClr>
                    </a:solidFill>
                  </a:tcPr>
                </a:tc>
                <a:tc>
                  <a:txBody>
                    <a:bodyPr/>
                    <a:lstStyle/>
                    <a:p>
                      <a:endParaRPr lang="lv-LV" dirty="0">
                        <a:solidFill>
                          <a:srgbClr val="740000"/>
                        </a:solidFill>
                      </a:endParaRPr>
                    </a:p>
                  </a:txBody>
                  <a:tcPr>
                    <a:solidFill>
                      <a:schemeClr val="tx1">
                        <a:lumMod val="95000"/>
                      </a:schemeClr>
                    </a:solidFill>
                  </a:tcPr>
                </a:tc>
              </a:tr>
            </a:tbl>
          </a:graphicData>
        </a:graphic>
      </p:graphicFrame>
    </p:spTree>
    <p:extLst>
      <p:ext uri="{BB962C8B-B14F-4D97-AF65-F5344CB8AC3E}">
        <p14:creationId xmlns:p14="http://schemas.microsoft.com/office/powerpoint/2010/main" val="392208765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317030" y="267494"/>
            <a:ext cx="10361935" cy="1512168"/>
          </a:xfrm>
        </p:spPr>
        <p:txBody>
          <a:bodyPr/>
          <a:lstStyle/>
          <a:p>
            <a:pPr eaLnBrk="1" hangingPunct="1">
              <a:defRPr/>
            </a:pPr>
            <a:r>
              <a:rPr lang="lv-LV" sz="5100" dirty="0">
                <a:solidFill>
                  <a:srgbClr val="A50021"/>
                </a:solidFill>
              </a:rPr>
              <a:t>Pašvaldībām piekrītošās </a:t>
            </a:r>
            <a:r>
              <a:rPr lang="lv-LV" sz="5100" dirty="0" smtClean="0">
                <a:solidFill>
                  <a:srgbClr val="A50021"/>
                </a:solidFill>
              </a:rPr>
              <a:t>zemes lauku apvidos (1)</a:t>
            </a:r>
            <a:endParaRPr lang="lv-LV" sz="5100" dirty="0">
              <a:solidFill>
                <a:srgbClr val="A50021"/>
              </a:solidFill>
            </a:endParaRPr>
          </a:p>
        </p:txBody>
      </p:sp>
      <p:sp>
        <p:nvSpPr>
          <p:cNvPr id="18435" name="Content Placeholder 2"/>
          <p:cNvSpPr>
            <a:spLocks noGrp="1"/>
          </p:cNvSpPr>
          <p:nvPr>
            <p:ph idx="1"/>
          </p:nvPr>
        </p:nvSpPr>
        <p:spPr>
          <a:xfrm>
            <a:off x="460073" y="2427734"/>
            <a:ext cx="12084409" cy="7118713"/>
          </a:xfrm>
        </p:spPr>
        <p:txBody>
          <a:bodyPr/>
          <a:lstStyle/>
          <a:p>
            <a:pPr>
              <a:buFont typeface="Wingdings" pitchFamily="2" charset="2"/>
              <a:buChar char="§"/>
              <a:defRPr/>
            </a:pPr>
            <a:r>
              <a:rPr lang="lv-LV" sz="2800" dirty="0" smtClean="0">
                <a:solidFill>
                  <a:srgbClr val="860000"/>
                </a:solidFill>
                <a:latin typeface="Arial Narrow" panose="020B0606020202030204" pitchFamily="34" charset="0"/>
              </a:rPr>
              <a:t>neapbūvēta </a:t>
            </a:r>
            <a:r>
              <a:rPr lang="lv-LV" sz="2800" dirty="0">
                <a:solidFill>
                  <a:srgbClr val="860000"/>
                </a:solidFill>
                <a:latin typeface="Arial Narrow" panose="020B0606020202030204" pitchFamily="34" charset="0"/>
              </a:rPr>
              <a:t>zeme:</a:t>
            </a:r>
          </a:p>
          <a:p>
            <a:pPr lvl="1">
              <a:spcBef>
                <a:spcPts val="1200"/>
              </a:spcBef>
              <a:buFont typeface="Arial" pitchFamily="34" charset="0"/>
              <a:buChar char="•"/>
              <a:defRPr/>
            </a:pPr>
            <a:r>
              <a:rPr lang="lv-LV" sz="2800" dirty="0" smtClean="0">
                <a:solidFill>
                  <a:srgbClr val="860000"/>
                </a:solidFill>
                <a:latin typeface="Arial Narrow" panose="020B0606020202030204" pitchFamily="34" charset="0"/>
              </a:rPr>
              <a:t> uz </a:t>
            </a:r>
            <a:r>
              <a:rPr lang="lv-LV" sz="2800" dirty="0">
                <a:solidFill>
                  <a:srgbClr val="860000"/>
                </a:solidFill>
                <a:latin typeface="Arial Narrow" panose="020B0606020202030204" pitchFamily="34" charset="0"/>
              </a:rPr>
              <a:t>kuru izbeidzas zemes lietošanas tiesības 01.09.2006., 01.12.2007., 02.09.2008., 01.06.2010., 01.09.2010., 01.09.2011. 31.12.2011</a:t>
            </a:r>
            <a:r>
              <a:rPr lang="lv-LV" sz="2800" i="1" dirty="0">
                <a:solidFill>
                  <a:srgbClr val="860000"/>
                </a:solidFill>
                <a:latin typeface="Arial Narrow" panose="020B0606020202030204" pitchFamily="34" charset="0"/>
              </a:rPr>
              <a:t>. </a:t>
            </a:r>
            <a:r>
              <a:rPr lang="lv-LV" sz="2800" i="1" dirty="0" smtClean="0">
                <a:solidFill>
                  <a:srgbClr val="860000"/>
                </a:solidFill>
                <a:latin typeface="Arial Narrow" panose="020B0606020202030204" pitchFamily="34" charset="0"/>
              </a:rPr>
              <a:t>(Valsts un pašvaldību īpašuma privatizācijas un privatizācijas sertifikātu izmantošanas pabeigšanas likuma </a:t>
            </a:r>
            <a:r>
              <a:rPr lang="lv-LV" sz="2800" i="1" dirty="0">
                <a:solidFill>
                  <a:srgbClr val="860000"/>
                </a:solidFill>
                <a:latin typeface="Arial Narrow" panose="020B0606020202030204" pitchFamily="34" charset="0"/>
              </a:rPr>
              <a:t>25.panta pirmajā daļā noteiktie termiņi) </a:t>
            </a:r>
          </a:p>
          <a:p>
            <a:pPr lvl="1">
              <a:spcBef>
                <a:spcPts val="600"/>
              </a:spcBef>
              <a:buFont typeface="Arial" pitchFamily="34" charset="0"/>
              <a:buChar char="•"/>
              <a:defRPr/>
            </a:pPr>
            <a:r>
              <a:rPr lang="lv-LV" sz="2800" dirty="0" smtClean="0">
                <a:solidFill>
                  <a:srgbClr val="860000"/>
                </a:solidFill>
                <a:latin typeface="Arial Narrow" panose="020B0606020202030204" pitchFamily="34" charset="0"/>
              </a:rPr>
              <a:t> par </a:t>
            </a:r>
            <a:r>
              <a:rPr lang="lv-LV" sz="2800" dirty="0">
                <a:solidFill>
                  <a:srgbClr val="860000"/>
                </a:solidFill>
                <a:latin typeface="Arial Narrow" panose="020B0606020202030204" pitchFamily="34" charset="0"/>
              </a:rPr>
              <a:t>kuru ir noslēgts zemes nomas līgums līdz 30.11.2007., 01.12.2008., 02.09.2009., 01.06.2011., 01.09.2011.,01.09.2012. 02.01.2013. </a:t>
            </a:r>
            <a:r>
              <a:rPr lang="lv-LV" sz="2800" dirty="0" smtClean="0">
                <a:solidFill>
                  <a:srgbClr val="860000"/>
                </a:solidFill>
                <a:latin typeface="Arial Narrow" panose="020B0606020202030204" pitchFamily="34" charset="0"/>
              </a:rPr>
              <a:t>(</a:t>
            </a:r>
            <a:r>
              <a:rPr lang="lv-LV" sz="2800" i="1" dirty="0" smtClean="0">
                <a:solidFill>
                  <a:srgbClr val="860000"/>
                </a:solidFill>
                <a:latin typeface="Arial Narrow" panose="020B0606020202030204" pitchFamily="34" charset="0"/>
              </a:rPr>
              <a:t>Valsts </a:t>
            </a:r>
            <a:r>
              <a:rPr lang="lv-LV" sz="2800" i="1" dirty="0">
                <a:solidFill>
                  <a:srgbClr val="860000"/>
                </a:solidFill>
                <a:latin typeface="Arial Narrow" panose="020B0606020202030204" pitchFamily="34" charset="0"/>
              </a:rPr>
              <a:t>un pašvaldību īpašuma privatizācijas un privatizācijas sertifikātu izmantošanas pabeigšanas likuma </a:t>
            </a:r>
            <a:r>
              <a:rPr lang="lv-LV" sz="2800" i="1" dirty="0" smtClean="0">
                <a:solidFill>
                  <a:srgbClr val="860000"/>
                </a:solidFill>
                <a:latin typeface="Arial Narrow" panose="020B0606020202030204" pitchFamily="34" charset="0"/>
              </a:rPr>
              <a:t>Pārejas </a:t>
            </a:r>
            <a:r>
              <a:rPr lang="lv-LV" sz="2800" i="1" dirty="0">
                <a:solidFill>
                  <a:srgbClr val="860000"/>
                </a:solidFill>
                <a:latin typeface="Arial Narrow" panose="020B0606020202030204" pitchFamily="34" charset="0"/>
              </a:rPr>
              <a:t>noteikumu 17.punktā un 2</a:t>
            </a:r>
            <a:r>
              <a:rPr lang="lv-LV" sz="2800" i="1" baseline="30000" dirty="0">
                <a:solidFill>
                  <a:srgbClr val="860000"/>
                </a:solidFill>
                <a:latin typeface="Arial Narrow" panose="020B0606020202030204" pitchFamily="34" charset="0"/>
              </a:rPr>
              <a:t>1</a:t>
            </a:r>
            <a:r>
              <a:rPr lang="lv-LV" sz="2800" i="1" dirty="0">
                <a:solidFill>
                  <a:srgbClr val="860000"/>
                </a:solidFill>
                <a:latin typeface="Arial Narrow" panose="020B0606020202030204" pitchFamily="34" charset="0"/>
              </a:rPr>
              <a:t> daļā noteiktie termiņi)</a:t>
            </a:r>
            <a:endParaRPr lang="en-US" sz="2800" i="1" dirty="0">
              <a:solidFill>
                <a:srgbClr val="860000"/>
              </a:solidFill>
              <a:latin typeface="Arial Narrow" panose="020B0606020202030204" pitchFamily="34" charset="0"/>
            </a:endParaRPr>
          </a:p>
          <a:p>
            <a:pPr marL="487604" lvl="1" indent="-487604">
              <a:buFont typeface="Wingdings" pitchFamily="2" charset="2"/>
              <a:buChar char="§"/>
              <a:defRPr/>
            </a:pPr>
            <a:r>
              <a:rPr lang="lv-LV" sz="2800" dirty="0" smtClean="0">
                <a:solidFill>
                  <a:srgbClr val="860000"/>
                </a:solidFill>
                <a:latin typeface="Arial Narrow" panose="020B0606020202030204" pitchFamily="34" charset="0"/>
              </a:rPr>
              <a:t>apbūvēta zeme:</a:t>
            </a:r>
          </a:p>
          <a:p>
            <a:pPr lvl="1">
              <a:spcBef>
                <a:spcPts val="1200"/>
              </a:spcBef>
              <a:buFont typeface="Arial" pitchFamily="34" charset="0"/>
              <a:buChar char="•"/>
              <a:defRPr/>
            </a:pPr>
            <a:r>
              <a:rPr lang="lv-LV" sz="2800" dirty="0" smtClean="0">
                <a:solidFill>
                  <a:srgbClr val="860000"/>
                </a:solidFill>
                <a:latin typeface="Arial Narrow" panose="020B0606020202030204" pitchFamily="34" charset="0"/>
              </a:rPr>
              <a:t> uz </a:t>
            </a:r>
            <a:r>
              <a:rPr lang="lv-LV" sz="2800" dirty="0">
                <a:solidFill>
                  <a:srgbClr val="860000"/>
                </a:solidFill>
                <a:latin typeface="Arial Narrow" panose="020B0606020202030204" pitchFamily="34" charset="0"/>
              </a:rPr>
              <a:t>kuru izbeidzas zemes lietošanas tiesības 01.09.2006., 01.12.2007., 02.09.2008., 01.06.2010., 01.09.2010., 01.09.2011. </a:t>
            </a:r>
            <a:r>
              <a:rPr lang="lv-LV" sz="2800" dirty="0" smtClean="0">
                <a:solidFill>
                  <a:srgbClr val="860000"/>
                </a:solidFill>
                <a:latin typeface="Arial Narrow" panose="020B0606020202030204" pitchFamily="34" charset="0"/>
              </a:rPr>
              <a:t>31.12.2011. (</a:t>
            </a:r>
            <a:r>
              <a:rPr lang="lv-LV" sz="2800" i="1" dirty="0" smtClean="0">
                <a:solidFill>
                  <a:srgbClr val="860000"/>
                </a:solidFill>
                <a:latin typeface="Arial Narrow" panose="020B0606020202030204" pitchFamily="34" charset="0"/>
              </a:rPr>
              <a:t>Valsts </a:t>
            </a:r>
            <a:r>
              <a:rPr lang="lv-LV" sz="2800" i="1" dirty="0">
                <a:solidFill>
                  <a:srgbClr val="860000"/>
                </a:solidFill>
                <a:latin typeface="Arial Narrow" panose="020B0606020202030204" pitchFamily="34" charset="0"/>
              </a:rPr>
              <a:t>un pašvaldību īpašuma privatizācijas un privatizācijas sertifikātu izmantošanas pabeigšanas likuma </a:t>
            </a:r>
            <a:r>
              <a:rPr lang="lv-LV" sz="2800" i="1" dirty="0" smtClean="0">
                <a:solidFill>
                  <a:srgbClr val="860000"/>
                </a:solidFill>
                <a:latin typeface="Arial Narrow" panose="020B0606020202030204" pitchFamily="34" charset="0"/>
              </a:rPr>
              <a:t>25.panta </a:t>
            </a:r>
            <a:r>
              <a:rPr lang="lv-LV" sz="2800" i="1" dirty="0">
                <a:solidFill>
                  <a:srgbClr val="860000"/>
                </a:solidFill>
                <a:latin typeface="Arial Narrow" panose="020B0606020202030204" pitchFamily="34" charset="0"/>
              </a:rPr>
              <a:t>pirmajā daļā noteiktie termiņi) </a:t>
            </a:r>
            <a:endParaRPr lang="lv-LV" sz="2800" i="1" dirty="0" smtClean="0">
              <a:solidFill>
                <a:srgbClr val="860000"/>
              </a:solidFill>
              <a:latin typeface="Arial Narrow" panose="020B0606020202030204" pitchFamily="34" charset="0"/>
              <a:cs typeface="Times New Roman" pitchFamily="18" charset="0"/>
            </a:endParaRPr>
          </a:p>
          <a:p>
            <a:pPr marL="0" indent="0" algn="just" eaLnBrk="1" hangingPunct="1">
              <a:defRPr/>
            </a:pPr>
            <a:endParaRPr lang="lv-LV" sz="2800" dirty="0">
              <a:latin typeface="Arial Narrow" panose="020B0606020202030204" pitchFamily="34" charset="0"/>
              <a:cs typeface="Times New Roman" pitchFamily="18" charset="0"/>
            </a:endParaRPr>
          </a:p>
        </p:txBody>
      </p:sp>
      <p:sp>
        <p:nvSpPr>
          <p:cNvPr id="34820" name="Slide Number Placeholder 4"/>
          <p:cNvSpPr>
            <a:spLocks noGrp="1"/>
          </p:cNvSpPr>
          <p:nvPr>
            <p:ph type="sldNum" sz="quarter" idx="4294967295"/>
          </p:nvPr>
        </p:nvSpPr>
        <p:spPr>
          <a:xfrm>
            <a:off x="9860770" y="9101879"/>
            <a:ext cx="3034083" cy="56435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028" tIns="65014" rIns="130028" bIns="65014"/>
          <a:lstStyle>
            <a:lvl1pPr eaLnBrk="0" hangingPunct="0">
              <a:defRPr sz="3400">
                <a:solidFill>
                  <a:schemeClr val="tx1"/>
                </a:solidFill>
                <a:latin typeface="Times New Roman" pitchFamily="18" charset="0"/>
                <a:cs typeface="Arial" charset="0"/>
              </a:defRPr>
            </a:lvl1pPr>
            <a:lvl2pPr marL="1056475" indent="-406337" eaLnBrk="0" hangingPunct="0">
              <a:defRPr sz="3400">
                <a:solidFill>
                  <a:schemeClr val="tx1"/>
                </a:solidFill>
                <a:latin typeface="Times New Roman" pitchFamily="18" charset="0"/>
                <a:cs typeface="Arial" charset="0"/>
              </a:defRPr>
            </a:lvl2pPr>
            <a:lvl3pPr marL="1625346" indent="-325069" eaLnBrk="0" hangingPunct="0">
              <a:defRPr sz="3400">
                <a:solidFill>
                  <a:schemeClr val="tx1"/>
                </a:solidFill>
                <a:latin typeface="Times New Roman" pitchFamily="18" charset="0"/>
                <a:cs typeface="Arial" charset="0"/>
              </a:defRPr>
            </a:lvl3pPr>
            <a:lvl4pPr marL="2275484" indent="-325069" eaLnBrk="0" hangingPunct="0">
              <a:defRPr sz="3400">
                <a:solidFill>
                  <a:schemeClr val="tx1"/>
                </a:solidFill>
                <a:latin typeface="Times New Roman" pitchFamily="18" charset="0"/>
                <a:cs typeface="Arial" charset="0"/>
              </a:defRPr>
            </a:lvl4pPr>
            <a:lvl5pPr marL="2925623" indent="-325069" eaLnBrk="0" hangingPunct="0">
              <a:defRPr sz="3400">
                <a:solidFill>
                  <a:schemeClr val="tx1"/>
                </a:solidFill>
                <a:latin typeface="Times New Roman" pitchFamily="18" charset="0"/>
                <a:cs typeface="Arial" charset="0"/>
              </a:defRPr>
            </a:lvl5pPr>
            <a:lvl6pPr marL="3575761" indent="-325069" eaLnBrk="0" fontAlgn="base" hangingPunct="0">
              <a:spcBef>
                <a:spcPct val="0"/>
              </a:spcBef>
              <a:spcAft>
                <a:spcPct val="0"/>
              </a:spcAft>
              <a:defRPr sz="3400">
                <a:solidFill>
                  <a:schemeClr val="tx1"/>
                </a:solidFill>
                <a:latin typeface="Times New Roman" pitchFamily="18" charset="0"/>
                <a:cs typeface="Arial" charset="0"/>
              </a:defRPr>
            </a:lvl6pPr>
            <a:lvl7pPr marL="4225900" indent="-325069" eaLnBrk="0" fontAlgn="base" hangingPunct="0">
              <a:spcBef>
                <a:spcPct val="0"/>
              </a:spcBef>
              <a:spcAft>
                <a:spcPct val="0"/>
              </a:spcAft>
              <a:defRPr sz="3400">
                <a:solidFill>
                  <a:schemeClr val="tx1"/>
                </a:solidFill>
                <a:latin typeface="Times New Roman" pitchFamily="18" charset="0"/>
                <a:cs typeface="Arial" charset="0"/>
              </a:defRPr>
            </a:lvl7pPr>
            <a:lvl8pPr marL="4876038" indent="-325069" eaLnBrk="0" fontAlgn="base" hangingPunct="0">
              <a:spcBef>
                <a:spcPct val="0"/>
              </a:spcBef>
              <a:spcAft>
                <a:spcPct val="0"/>
              </a:spcAft>
              <a:defRPr sz="3400">
                <a:solidFill>
                  <a:schemeClr val="tx1"/>
                </a:solidFill>
                <a:latin typeface="Times New Roman" pitchFamily="18" charset="0"/>
                <a:cs typeface="Arial" charset="0"/>
              </a:defRPr>
            </a:lvl8pPr>
            <a:lvl9pPr marL="5526176" indent="-325069" eaLnBrk="0" fontAlgn="base" hangingPunct="0">
              <a:spcBef>
                <a:spcPct val="0"/>
              </a:spcBef>
              <a:spcAft>
                <a:spcPct val="0"/>
              </a:spcAft>
              <a:defRPr sz="3400">
                <a:solidFill>
                  <a:schemeClr val="tx1"/>
                </a:solidFill>
                <a:latin typeface="Times New Roman" pitchFamily="18" charset="0"/>
                <a:cs typeface="Arial" charset="0"/>
              </a:defRPr>
            </a:lvl9pPr>
          </a:lstStyle>
          <a:p>
            <a:pPr eaLnBrk="1" hangingPunct="1">
              <a:spcBef>
                <a:spcPct val="20000"/>
              </a:spcBef>
            </a:pPr>
            <a:fld id="{09B3E000-85C1-449B-84BD-0652C3F21B7B}" type="slidenum">
              <a:rPr lang="en-GB" sz="2000"/>
              <a:pPr eaLnBrk="1" hangingPunct="1">
                <a:spcBef>
                  <a:spcPct val="20000"/>
                </a:spcBef>
              </a:pPr>
              <a:t>21</a:t>
            </a:fld>
            <a:endParaRPr lang="en-GB" sz="2000"/>
          </a:p>
        </p:txBody>
      </p:sp>
    </p:spTree>
    <p:extLst>
      <p:ext uri="{BB962C8B-B14F-4D97-AF65-F5344CB8AC3E}">
        <p14:creationId xmlns:p14="http://schemas.microsoft.com/office/powerpoint/2010/main" val="241287734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lide Number Placeholder 5"/>
          <p:cNvSpPr>
            <a:spLocks noGrp="1"/>
          </p:cNvSpPr>
          <p:nvPr>
            <p:ph type="sldNum" sz="quarter" idx="4294967295"/>
          </p:nvPr>
        </p:nvSpPr>
        <p:spPr>
          <a:xfrm>
            <a:off x="9969130" y="9101879"/>
            <a:ext cx="2709003" cy="65013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0028" tIns="65014" rIns="130028" bIns="65014"/>
          <a:lstStyle>
            <a:lvl1pPr eaLnBrk="0" hangingPunct="0">
              <a:defRPr sz="3400">
                <a:solidFill>
                  <a:schemeClr val="tx1"/>
                </a:solidFill>
                <a:latin typeface="Times New Roman" pitchFamily="18" charset="0"/>
              </a:defRPr>
            </a:lvl1pPr>
            <a:lvl2pPr marL="1056475" indent="-406337" eaLnBrk="0" hangingPunct="0">
              <a:defRPr sz="3400">
                <a:solidFill>
                  <a:schemeClr val="tx1"/>
                </a:solidFill>
                <a:latin typeface="Times New Roman" pitchFamily="18" charset="0"/>
              </a:defRPr>
            </a:lvl2pPr>
            <a:lvl3pPr marL="1625346" indent="-325069" eaLnBrk="0" hangingPunct="0">
              <a:defRPr sz="3400">
                <a:solidFill>
                  <a:schemeClr val="tx1"/>
                </a:solidFill>
                <a:latin typeface="Times New Roman" pitchFamily="18" charset="0"/>
              </a:defRPr>
            </a:lvl3pPr>
            <a:lvl4pPr marL="2275484" indent="-325069" eaLnBrk="0" hangingPunct="0">
              <a:defRPr sz="3400">
                <a:solidFill>
                  <a:schemeClr val="tx1"/>
                </a:solidFill>
                <a:latin typeface="Times New Roman" pitchFamily="18" charset="0"/>
              </a:defRPr>
            </a:lvl4pPr>
            <a:lvl5pPr marL="2925623" indent="-325069" eaLnBrk="0" hangingPunct="0">
              <a:defRPr sz="3400">
                <a:solidFill>
                  <a:schemeClr val="tx1"/>
                </a:solidFill>
                <a:latin typeface="Times New Roman" pitchFamily="18" charset="0"/>
              </a:defRPr>
            </a:lvl5pPr>
            <a:lvl6pPr marL="3575761" indent="-325069" algn="ctr" eaLnBrk="0" fontAlgn="base" hangingPunct="0">
              <a:spcBef>
                <a:spcPct val="20000"/>
              </a:spcBef>
              <a:spcAft>
                <a:spcPct val="0"/>
              </a:spcAft>
              <a:defRPr sz="3400">
                <a:solidFill>
                  <a:schemeClr val="tx1"/>
                </a:solidFill>
                <a:latin typeface="Times New Roman" pitchFamily="18" charset="0"/>
              </a:defRPr>
            </a:lvl6pPr>
            <a:lvl7pPr marL="4225900" indent="-325069" algn="ctr" eaLnBrk="0" fontAlgn="base" hangingPunct="0">
              <a:spcBef>
                <a:spcPct val="20000"/>
              </a:spcBef>
              <a:spcAft>
                <a:spcPct val="0"/>
              </a:spcAft>
              <a:defRPr sz="3400">
                <a:solidFill>
                  <a:schemeClr val="tx1"/>
                </a:solidFill>
                <a:latin typeface="Times New Roman" pitchFamily="18" charset="0"/>
              </a:defRPr>
            </a:lvl7pPr>
            <a:lvl8pPr marL="4876038" indent="-325069" algn="ctr" eaLnBrk="0" fontAlgn="base" hangingPunct="0">
              <a:spcBef>
                <a:spcPct val="20000"/>
              </a:spcBef>
              <a:spcAft>
                <a:spcPct val="0"/>
              </a:spcAft>
              <a:defRPr sz="3400">
                <a:solidFill>
                  <a:schemeClr val="tx1"/>
                </a:solidFill>
                <a:latin typeface="Times New Roman" pitchFamily="18" charset="0"/>
              </a:defRPr>
            </a:lvl8pPr>
            <a:lvl9pPr marL="5526176" indent="-325069" algn="ctr" eaLnBrk="0" fontAlgn="base" hangingPunct="0">
              <a:spcBef>
                <a:spcPct val="20000"/>
              </a:spcBef>
              <a:spcAft>
                <a:spcPct val="0"/>
              </a:spcAft>
              <a:defRPr sz="3400">
                <a:solidFill>
                  <a:schemeClr val="tx1"/>
                </a:solidFill>
                <a:latin typeface="Times New Roman" pitchFamily="18" charset="0"/>
              </a:defRPr>
            </a:lvl9pPr>
          </a:lstStyle>
          <a:p>
            <a:pPr eaLnBrk="1" hangingPunct="1"/>
            <a:fld id="{4A7F13FA-C1C7-4F1C-97B6-AEE296ABBBE1}" type="slidenum">
              <a:rPr lang="en-GB" altLang="lv-LV" sz="2000">
                <a:solidFill>
                  <a:schemeClr val="tx2"/>
                </a:solidFill>
                <a:latin typeface="Arial" charset="0"/>
              </a:rPr>
              <a:pPr eaLnBrk="1" hangingPunct="1"/>
              <a:t>22</a:t>
            </a:fld>
            <a:endParaRPr lang="en-GB" altLang="lv-LV" sz="2000">
              <a:solidFill>
                <a:schemeClr val="tx2"/>
              </a:solidFill>
              <a:latin typeface="Arial" charset="0"/>
            </a:endParaRPr>
          </a:p>
        </p:txBody>
      </p:sp>
      <p:sp>
        <p:nvSpPr>
          <p:cNvPr id="32773" name="Rectangle 3"/>
          <p:cNvSpPr>
            <a:spLocks noGrp="1" noChangeArrowheads="1"/>
          </p:cNvSpPr>
          <p:nvPr>
            <p:ph type="body" idx="1"/>
          </p:nvPr>
        </p:nvSpPr>
        <p:spPr>
          <a:xfrm>
            <a:off x="302282" y="1923678"/>
            <a:ext cx="12391429" cy="7130359"/>
          </a:xfrm>
        </p:spPr>
        <p:txBody>
          <a:bodyPr/>
          <a:lstStyle/>
          <a:p>
            <a:pPr marL="866851" indent="-866851" algn="just" eaLnBrk="1" hangingPunct="1">
              <a:lnSpc>
                <a:spcPct val="85000"/>
              </a:lnSpc>
              <a:spcBef>
                <a:spcPct val="10000"/>
              </a:spcBef>
              <a:spcAft>
                <a:spcPct val="10000"/>
              </a:spcAft>
            </a:pPr>
            <a:r>
              <a:rPr lang="lv-LV" altLang="lv-LV" sz="2000" dirty="0">
                <a:solidFill>
                  <a:srgbClr val="A50021"/>
                </a:solidFill>
                <a:cs typeface="Times New Roman" pitchFamily="18" charset="0"/>
              </a:rPr>
              <a:t>	</a:t>
            </a:r>
            <a:r>
              <a:rPr lang="lv-LV" altLang="lv-LV" sz="2400" dirty="0" smtClean="0">
                <a:solidFill>
                  <a:srgbClr val="A50021"/>
                </a:solidFill>
                <a:cs typeface="Times New Roman" pitchFamily="18" charset="0"/>
              </a:rPr>
              <a:t>Zeme:</a:t>
            </a:r>
            <a:endParaRPr lang="lv-LV" altLang="lv-LV" sz="2400" dirty="0">
              <a:solidFill>
                <a:srgbClr val="A50021"/>
              </a:solidFill>
              <a:cs typeface="Times New Roman" pitchFamily="18" charset="0"/>
            </a:endParaRPr>
          </a:p>
          <a:p>
            <a:pPr marL="866851" indent="-866851" algn="just" eaLnBrk="1" hangingPunct="1">
              <a:lnSpc>
                <a:spcPct val="85000"/>
              </a:lnSpc>
              <a:spcBef>
                <a:spcPct val="10000"/>
              </a:spcBef>
              <a:spcAft>
                <a:spcPct val="10000"/>
              </a:spcAft>
            </a:pPr>
            <a:r>
              <a:rPr lang="lv-LV" altLang="lv-LV" sz="2400" dirty="0">
                <a:solidFill>
                  <a:srgbClr val="A50021"/>
                </a:solidFill>
                <a:cs typeface="Times New Roman" pitchFamily="18" charset="0"/>
              </a:rPr>
              <a:t>		a) uz zemes atrodas pašvaldībai piederošas ēkas un būves, tai skaitā privatizēti pašvaldības īpašuma objekti vai pašvaldības kapitālsabiedrībai piederošas  ēkas pirms tās kļuva par privātpersonu īpašumu, kā arī ielas un ceļi</a:t>
            </a:r>
          </a:p>
          <a:p>
            <a:pPr marL="866851" indent="-866851" algn="just" eaLnBrk="1" hangingPunct="1">
              <a:lnSpc>
                <a:spcPct val="85000"/>
              </a:lnSpc>
              <a:spcBef>
                <a:spcPct val="10000"/>
              </a:spcBef>
              <a:spcAft>
                <a:spcPct val="10000"/>
              </a:spcAft>
            </a:pPr>
            <a:r>
              <a:rPr lang="lv-LV" altLang="lv-LV" sz="2400" dirty="0">
                <a:solidFill>
                  <a:srgbClr val="A50021"/>
                </a:solidFill>
                <a:cs typeface="Times New Roman" pitchFamily="18" charset="0"/>
              </a:rPr>
              <a:t>		b) uz kuras ir dzīvojamās mājas, kurās esošie dzīvokļi privatizēti saskaņā ar likumu "Par kooperatīvo dzīvokļu privatizāciju" un likumu "Par lauksaimniecības uzņēmumu un zvejnieku kolhozu privatizāciju</a:t>
            </a:r>
          </a:p>
          <a:p>
            <a:pPr marL="866851" indent="-866851" algn="just" eaLnBrk="1" hangingPunct="1">
              <a:lnSpc>
                <a:spcPct val="85000"/>
              </a:lnSpc>
              <a:spcBef>
                <a:spcPct val="10000"/>
              </a:spcBef>
              <a:spcAft>
                <a:spcPct val="10000"/>
              </a:spcAft>
            </a:pPr>
            <a:r>
              <a:rPr lang="lv-LV" altLang="lv-LV" sz="2400" dirty="0">
                <a:solidFill>
                  <a:srgbClr val="A50021"/>
                </a:solidFill>
                <a:cs typeface="Times New Roman" pitchFamily="18" charset="0"/>
              </a:rPr>
              <a:t>		c) kura ar pašvaldības lēmumu noteikta par “starpgabalu”, izņemot:</a:t>
            </a:r>
          </a:p>
          <a:p>
            <a:pPr marL="866851" indent="-866851" algn="just" eaLnBrk="1" hangingPunct="1">
              <a:lnSpc>
                <a:spcPct val="85000"/>
              </a:lnSpc>
              <a:spcBef>
                <a:spcPct val="10000"/>
              </a:spcBef>
              <a:spcAft>
                <a:spcPct val="10000"/>
              </a:spcAft>
            </a:pPr>
            <a:r>
              <a:rPr lang="lv-LV" altLang="lv-LV" sz="2000" i="1" dirty="0">
                <a:solidFill>
                  <a:srgbClr val="A50021"/>
                </a:solidFill>
              </a:rPr>
              <a:t>		 </a:t>
            </a:r>
            <a:r>
              <a:rPr lang="lv-LV" altLang="lv-LV" sz="2000" i="1" dirty="0" smtClean="0">
                <a:solidFill>
                  <a:srgbClr val="A50021"/>
                </a:solidFill>
              </a:rPr>
              <a:t>	</a:t>
            </a:r>
            <a:r>
              <a:rPr lang="lv-LV" altLang="lv-LV" sz="1600" i="1" dirty="0" smtClean="0">
                <a:solidFill>
                  <a:srgbClr val="A50021"/>
                </a:solidFill>
              </a:rPr>
              <a:t>*)  </a:t>
            </a:r>
            <a:r>
              <a:rPr lang="lv-LV" altLang="lv-LV" sz="1600" i="1" dirty="0">
                <a:solidFill>
                  <a:srgbClr val="A50021"/>
                </a:solidFill>
              </a:rPr>
              <a:t>meža zemi Grīņu dabas rezervātā, Krustkalnu dabas rezervātā, Moricsalas dabas rezervātā un Teiču dabas rezervātā, Gaujas nacionālajā parkā, Ķemeru nacionālajā parkā, Rāznas nacionālajā parkā un Slīteres nacionālajā </a:t>
            </a:r>
            <a:r>
              <a:rPr lang="lv-LV" altLang="lv-LV" sz="1600" i="1" dirty="0" smtClean="0">
                <a:solidFill>
                  <a:srgbClr val="A50021"/>
                </a:solidFill>
              </a:rPr>
              <a:t>parkā</a:t>
            </a:r>
            <a:endParaRPr lang="lv-LV" altLang="lv-LV" sz="1600" dirty="0">
              <a:solidFill>
                <a:srgbClr val="A50021"/>
              </a:solidFill>
            </a:endParaRPr>
          </a:p>
          <a:p>
            <a:pPr marL="866851" indent="-866851" eaLnBrk="1" hangingPunct="1">
              <a:lnSpc>
                <a:spcPct val="80000"/>
              </a:lnSpc>
              <a:spcBef>
                <a:spcPts val="1200"/>
              </a:spcBef>
            </a:pPr>
            <a:r>
              <a:rPr lang="lv-LV" altLang="lv-LV" sz="1600" dirty="0">
                <a:solidFill>
                  <a:srgbClr val="A50021"/>
                </a:solidFill>
              </a:rPr>
              <a:t>		</a:t>
            </a:r>
            <a:r>
              <a:rPr lang="lv-LV" altLang="lv-LV" sz="1600" dirty="0" smtClean="0">
                <a:solidFill>
                  <a:srgbClr val="A50021"/>
                </a:solidFill>
              </a:rPr>
              <a:t>	*) </a:t>
            </a:r>
            <a:r>
              <a:rPr lang="lv-LV" altLang="lv-LV" sz="1600" dirty="0">
                <a:solidFill>
                  <a:srgbClr val="A50021"/>
                </a:solidFill>
              </a:rPr>
              <a:t>zemi, </a:t>
            </a:r>
            <a:r>
              <a:rPr lang="lv-LV" altLang="lv-LV" sz="1600" i="1" dirty="0">
                <a:solidFill>
                  <a:srgbClr val="A50021"/>
                </a:solidFill>
              </a:rPr>
              <a:t>ko aizņem valsts transporta un sakaru komunikācijas, valsts transporta un sakaru iestāžu un uzņēmumu valdījumā esošās ēkas (būves), kā arī valsts zeme, kas nepieciešama šo objektu uzturēšanai atbilstoši zemes ierīcības </a:t>
            </a:r>
            <a:r>
              <a:rPr lang="lv-LV" altLang="lv-LV" sz="1600" i="1" dirty="0" smtClean="0">
                <a:solidFill>
                  <a:srgbClr val="A50021"/>
                </a:solidFill>
              </a:rPr>
              <a:t>projektam</a:t>
            </a:r>
            <a:endParaRPr lang="lv-LV" altLang="lv-LV" sz="1600" dirty="0">
              <a:solidFill>
                <a:srgbClr val="A50021"/>
              </a:solidFill>
            </a:endParaRPr>
          </a:p>
          <a:p>
            <a:pPr marL="866851" indent="-866851" eaLnBrk="1" hangingPunct="1">
              <a:lnSpc>
                <a:spcPct val="80000"/>
              </a:lnSpc>
              <a:spcBef>
                <a:spcPts val="1200"/>
              </a:spcBef>
            </a:pPr>
            <a:r>
              <a:rPr lang="lv-LV" altLang="lv-LV" sz="1600" dirty="0">
                <a:solidFill>
                  <a:srgbClr val="A50021"/>
                </a:solidFill>
              </a:rPr>
              <a:t>	</a:t>
            </a:r>
            <a:r>
              <a:rPr lang="lv-LV" altLang="lv-LV" sz="1600" dirty="0" smtClean="0">
                <a:solidFill>
                  <a:srgbClr val="A50021"/>
                </a:solidFill>
              </a:rPr>
              <a:t>	</a:t>
            </a:r>
            <a:r>
              <a:rPr lang="lv-LV" altLang="lv-LV" sz="1600" dirty="0">
                <a:solidFill>
                  <a:srgbClr val="A50021"/>
                </a:solidFill>
              </a:rPr>
              <a:t>	*) zemi, </a:t>
            </a:r>
            <a:r>
              <a:rPr lang="lv-LV" altLang="lv-LV" sz="1600" i="1" dirty="0">
                <a:solidFill>
                  <a:srgbClr val="A50021"/>
                </a:solidFill>
              </a:rPr>
              <a:t>ko aizņem valsts selekcijas saimniecības, valsts izmēģinājumu saimniecības, valsts zinātniskās pētniecības saimniecības un valsts lauksaimniecības mācību saimniecības, valstij piederošā un piekrītošā meža </a:t>
            </a:r>
            <a:r>
              <a:rPr lang="lv-LV" altLang="lv-LV" sz="1600" i="1" dirty="0" smtClean="0">
                <a:solidFill>
                  <a:srgbClr val="A50021"/>
                </a:solidFill>
              </a:rPr>
              <a:t>zeme</a:t>
            </a:r>
            <a:endParaRPr lang="lv-LV" altLang="lv-LV" sz="1600" dirty="0">
              <a:solidFill>
                <a:srgbClr val="A50021"/>
              </a:solidFill>
            </a:endParaRPr>
          </a:p>
          <a:p>
            <a:pPr marL="866851" indent="-866851" eaLnBrk="1" hangingPunct="1">
              <a:lnSpc>
                <a:spcPct val="80000"/>
              </a:lnSpc>
              <a:spcBef>
                <a:spcPts val="1200"/>
              </a:spcBef>
            </a:pPr>
            <a:r>
              <a:rPr lang="lv-LV" altLang="lv-LV" sz="1600" dirty="0">
                <a:solidFill>
                  <a:srgbClr val="A50021"/>
                </a:solidFill>
              </a:rPr>
              <a:t>		</a:t>
            </a:r>
            <a:r>
              <a:rPr lang="lv-LV" altLang="lv-LV" sz="1600" dirty="0" smtClean="0">
                <a:solidFill>
                  <a:srgbClr val="A50021"/>
                </a:solidFill>
              </a:rPr>
              <a:t>	*) </a:t>
            </a:r>
            <a:r>
              <a:rPr lang="lv-LV" altLang="lv-LV" sz="1600" i="1" dirty="0">
                <a:solidFill>
                  <a:srgbClr val="A50021"/>
                </a:solidFill>
              </a:rPr>
              <a:t>zemi, uz kuras atrodas akciju sabiedrības "Latvenergo" īpašumā vai valdījumā esošie energoapgādes objekti (</a:t>
            </a:r>
            <a:r>
              <a:rPr lang="ru-RU" altLang="lv-LV" sz="1600" i="1" dirty="0" err="1">
                <a:solidFill>
                  <a:srgbClr val="A50021"/>
                </a:solidFill>
              </a:rPr>
              <a:t>energoapgādes</a:t>
            </a:r>
            <a:r>
              <a:rPr lang="ru-RU" altLang="lv-LV" sz="1600" i="1" dirty="0">
                <a:solidFill>
                  <a:srgbClr val="A50021"/>
                </a:solidFill>
              </a:rPr>
              <a:t> </a:t>
            </a:r>
            <a:r>
              <a:rPr lang="ru-RU" altLang="lv-LV" sz="1600" i="1" dirty="0" err="1">
                <a:solidFill>
                  <a:srgbClr val="A50021"/>
                </a:solidFill>
              </a:rPr>
              <a:t>komersantam</a:t>
            </a:r>
            <a:r>
              <a:rPr lang="ru-RU" altLang="lv-LV" sz="1600" i="1" dirty="0">
                <a:solidFill>
                  <a:srgbClr val="A50021"/>
                </a:solidFill>
              </a:rPr>
              <a:t> </a:t>
            </a:r>
            <a:r>
              <a:rPr lang="ru-RU" altLang="lv-LV" sz="1600" i="1" dirty="0" err="1">
                <a:solidFill>
                  <a:srgbClr val="A50021"/>
                </a:solidFill>
              </a:rPr>
              <a:t>piederoša</a:t>
            </a:r>
            <a:r>
              <a:rPr lang="ru-RU" altLang="lv-LV" sz="1600" i="1" dirty="0">
                <a:solidFill>
                  <a:srgbClr val="A50021"/>
                </a:solidFill>
              </a:rPr>
              <a:t> </a:t>
            </a:r>
            <a:r>
              <a:rPr lang="ru-RU" altLang="lv-LV" sz="1600" i="1" dirty="0" err="1">
                <a:solidFill>
                  <a:srgbClr val="A50021"/>
                </a:solidFill>
              </a:rPr>
              <a:t>vai</a:t>
            </a:r>
            <a:r>
              <a:rPr lang="ru-RU" altLang="lv-LV" sz="1600" i="1" dirty="0">
                <a:solidFill>
                  <a:srgbClr val="A50021"/>
                </a:solidFill>
              </a:rPr>
              <a:t> </a:t>
            </a:r>
            <a:r>
              <a:rPr lang="ru-RU" altLang="lv-LV" sz="1600" i="1" dirty="0" err="1">
                <a:solidFill>
                  <a:srgbClr val="A50021"/>
                </a:solidFill>
              </a:rPr>
              <a:t>tā</a:t>
            </a:r>
            <a:r>
              <a:rPr lang="ru-RU" altLang="lv-LV" sz="1600" i="1" dirty="0">
                <a:solidFill>
                  <a:srgbClr val="A50021"/>
                </a:solidFill>
              </a:rPr>
              <a:t> </a:t>
            </a:r>
            <a:r>
              <a:rPr lang="ru-RU" altLang="lv-LV" sz="1600" i="1" dirty="0" err="1">
                <a:solidFill>
                  <a:srgbClr val="A50021"/>
                </a:solidFill>
              </a:rPr>
              <a:t>lietošanā</a:t>
            </a:r>
            <a:r>
              <a:rPr lang="ru-RU" altLang="lv-LV" sz="1600" i="1" dirty="0">
                <a:solidFill>
                  <a:srgbClr val="A50021"/>
                </a:solidFill>
              </a:rPr>
              <a:t> </a:t>
            </a:r>
            <a:r>
              <a:rPr lang="ru-RU" altLang="lv-LV" sz="1600" i="1" dirty="0" err="1">
                <a:solidFill>
                  <a:srgbClr val="A50021"/>
                </a:solidFill>
              </a:rPr>
              <a:t>esoša</a:t>
            </a:r>
            <a:r>
              <a:rPr lang="ru-RU" altLang="lv-LV" sz="1600" i="1" dirty="0">
                <a:solidFill>
                  <a:srgbClr val="A50021"/>
                </a:solidFill>
              </a:rPr>
              <a:t> </a:t>
            </a:r>
            <a:r>
              <a:rPr lang="ru-RU" altLang="lv-LV" sz="1600" i="1" dirty="0" err="1">
                <a:solidFill>
                  <a:srgbClr val="A50021"/>
                </a:solidFill>
              </a:rPr>
              <a:t>manta</a:t>
            </a:r>
            <a:r>
              <a:rPr lang="ru-RU" altLang="lv-LV" sz="1600" i="1" dirty="0">
                <a:solidFill>
                  <a:srgbClr val="A50021"/>
                </a:solidFill>
              </a:rPr>
              <a:t> (</a:t>
            </a:r>
            <a:r>
              <a:rPr lang="ru-RU" altLang="lv-LV" sz="1600" i="1" dirty="0" err="1">
                <a:solidFill>
                  <a:srgbClr val="A50021"/>
                </a:solidFill>
              </a:rPr>
              <a:t>ēkas</a:t>
            </a:r>
            <a:r>
              <a:rPr lang="ru-RU" altLang="lv-LV" sz="1600" i="1" dirty="0">
                <a:solidFill>
                  <a:srgbClr val="A50021"/>
                </a:solidFill>
              </a:rPr>
              <a:t>, </a:t>
            </a:r>
            <a:r>
              <a:rPr lang="ru-RU" altLang="lv-LV" sz="1600" i="1" dirty="0" err="1">
                <a:solidFill>
                  <a:srgbClr val="A50021"/>
                </a:solidFill>
              </a:rPr>
              <a:t>būves</a:t>
            </a:r>
            <a:r>
              <a:rPr lang="ru-RU" altLang="lv-LV" sz="1600" i="1" dirty="0">
                <a:solidFill>
                  <a:srgbClr val="A50021"/>
                </a:solidFill>
              </a:rPr>
              <a:t>, </a:t>
            </a:r>
            <a:r>
              <a:rPr lang="ru-RU" altLang="lv-LV" sz="1600" i="1" dirty="0" err="1">
                <a:solidFill>
                  <a:srgbClr val="A50021"/>
                </a:solidFill>
              </a:rPr>
              <a:t>stacijas</a:t>
            </a:r>
            <a:r>
              <a:rPr lang="ru-RU" altLang="lv-LV" sz="1600" i="1" dirty="0">
                <a:solidFill>
                  <a:srgbClr val="A50021"/>
                </a:solidFill>
              </a:rPr>
              <a:t>, </a:t>
            </a:r>
            <a:r>
              <a:rPr lang="ru-RU" altLang="lv-LV" sz="1600" i="1" dirty="0" err="1">
                <a:solidFill>
                  <a:srgbClr val="A50021"/>
                </a:solidFill>
              </a:rPr>
              <a:t>iekārtas</a:t>
            </a:r>
            <a:r>
              <a:rPr lang="ru-RU" altLang="lv-LV" sz="1600" i="1" dirty="0">
                <a:solidFill>
                  <a:srgbClr val="A50021"/>
                </a:solidFill>
              </a:rPr>
              <a:t>, </a:t>
            </a:r>
            <a:r>
              <a:rPr lang="ru-RU" altLang="lv-LV" sz="1600" i="1" dirty="0" err="1">
                <a:solidFill>
                  <a:srgbClr val="A50021"/>
                </a:solidFill>
              </a:rPr>
              <a:t>ierīces</a:t>
            </a:r>
            <a:r>
              <a:rPr lang="ru-RU" altLang="lv-LV" sz="1600" i="1" dirty="0">
                <a:solidFill>
                  <a:srgbClr val="A50021"/>
                </a:solidFill>
              </a:rPr>
              <a:t>, </a:t>
            </a:r>
            <a:r>
              <a:rPr lang="ru-RU" altLang="lv-LV" sz="1600" i="1" dirty="0" err="1">
                <a:solidFill>
                  <a:srgbClr val="A50021"/>
                </a:solidFill>
              </a:rPr>
              <a:t>ietaises</a:t>
            </a:r>
            <a:r>
              <a:rPr lang="ru-RU" altLang="lv-LV" sz="1600" i="1" dirty="0">
                <a:solidFill>
                  <a:srgbClr val="A50021"/>
                </a:solidFill>
              </a:rPr>
              <a:t>, </a:t>
            </a:r>
            <a:r>
              <a:rPr lang="ru-RU" altLang="lv-LV" sz="1600" i="1" dirty="0" err="1">
                <a:solidFill>
                  <a:srgbClr val="A50021"/>
                </a:solidFill>
              </a:rPr>
              <a:t>tīkli</a:t>
            </a:r>
            <a:r>
              <a:rPr lang="ru-RU" altLang="lv-LV" sz="1600" i="1" dirty="0">
                <a:solidFill>
                  <a:srgbClr val="A50021"/>
                </a:solidFill>
              </a:rPr>
              <a:t>, </a:t>
            </a:r>
            <a:r>
              <a:rPr lang="ru-RU" altLang="lv-LV" sz="1600" i="1" dirty="0" err="1">
                <a:solidFill>
                  <a:srgbClr val="A50021"/>
                </a:solidFill>
              </a:rPr>
              <a:t>līnijas</a:t>
            </a:r>
            <a:r>
              <a:rPr lang="ru-RU" altLang="lv-LV" sz="1600" i="1" dirty="0">
                <a:solidFill>
                  <a:srgbClr val="A50021"/>
                </a:solidFill>
              </a:rPr>
              <a:t> </a:t>
            </a:r>
            <a:r>
              <a:rPr lang="ru-RU" altLang="lv-LV" sz="1600" i="1" dirty="0" err="1">
                <a:solidFill>
                  <a:srgbClr val="A50021"/>
                </a:solidFill>
              </a:rPr>
              <a:t>un</a:t>
            </a:r>
            <a:r>
              <a:rPr lang="ru-RU" altLang="lv-LV" sz="1600" i="1" dirty="0">
                <a:solidFill>
                  <a:srgbClr val="A50021"/>
                </a:solidFill>
              </a:rPr>
              <a:t> </a:t>
            </a:r>
            <a:r>
              <a:rPr lang="ru-RU" altLang="lv-LV" sz="1600" i="1" dirty="0" err="1">
                <a:solidFill>
                  <a:srgbClr val="A50021"/>
                </a:solidFill>
              </a:rPr>
              <a:t>to</a:t>
            </a:r>
            <a:r>
              <a:rPr lang="ru-RU" altLang="lv-LV" sz="1600" i="1" dirty="0">
                <a:solidFill>
                  <a:srgbClr val="A50021"/>
                </a:solidFill>
              </a:rPr>
              <a:t> </a:t>
            </a:r>
            <a:r>
              <a:rPr lang="ru-RU" altLang="lv-LV" sz="1600" i="1" dirty="0" err="1">
                <a:solidFill>
                  <a:srgbClr val="A50021"/>
                </a:solidFill>
              </a:rPr>
              <a:t>piederumi</a:t>
            </a:r>
            <a:r>
              <a:rPr lang="ru-RU" altLang="lv-LV" sz="1600" i="1" dirty="0">
                <a:solidFill>
                  <a:srgbClr val="A50021"/>
                </a:solidFill>
              </a:rPr>
              <a:t>), </a:t>
            </a:r>
            <a:r>
              <a:rPr lang="ru-RU" altLang="lv-LV" sz="1600" i="1" dirty="0" err="1">
                <a:solidFill>
                  <a:srgbClr val="A50021"/>
                </a:solidFill>
              </a:rPr>
              <a:t>kuru</a:t>
            </a:r>
            <a:r>
              <a:rPr lang="ru-RU" altLang="lv-LV" sz="1600" i="1" dirty="0">
                <a:solidFill>
                  <a:srgbClr val="A50021"/>
                </a:solidFill>
              </a:rPr>
              <a:t> </a:t>
            </a:r>
            <a:r>
              <a:rPr lang="ru-RU" altLang="lv-LV" sz="1600" i="1" dirty="0" err="1">
                <a:solidFill>
                  <a:srgbClr val="A50021"/>
                </a:solidFill>
              </a:rPr>
              <a:t>tieši</a:t>
            </a:r>
            <a:r>
              <a:rPr lang="ru-RU" altLang="lv-LV" sz="1600" i="1" dirty="0">
                <a:solidFill>
                  <a:srgbClr val="A50021"/>
                </a:solidFill>
              </a:rPr>
              <a:t> </a:t>
            </a:r>
            <a:r>
              <a:rPr lang="ru-RU" altLang="lv-LV" sz="1600" i="1" dirty="0" err="1">
                <a:solidFill>
                  <a:srgbClr val="A50021"/>
                </a:solidFill>
              </a:rPr>
              <a:t>izmanto</a:t>
            </a:r>
            <a:r>
              <a:rPr lang="ru-RU" altLang="lv-LV" sz="1600" i="1" dirty="0">
                <a:solidFill>
                  <a:srgbClr val="A50021"/>
                </a:solidFill>
              </a:rPr>
              <a:t> </a:t>
            </a:r>
            <a:r>
              <a:rPr lang="ru-RU" altLang="lv-LV" sz="1600" i="1" dirty="0" err="1">
                <a:solidFill>
                  <a:srgbClr val="A50021"/>
                </a:solidFill>
              </a:rPr>
              <a:t>energoapgādei</a:t>
            </a:r>
            <a:r>
              <a:rPr lang="ru-RU" altLang="lv-LV" sz="1600" i="1" dirty="0">
                <a:solidFill>
                  <a:srgbClr val="A50021"/>
                </a:solidFill>
              </a:rPr>
              <a:t>)</a:t>
            </a:r>
            <a:r>
              <a:rPr lang="ru-RU" altLang="lv-LV" sz="1600" dirty="0">
                <a:solidFill>
                  <a:srgbClr val="A50021"/>
                </a:solidFill>
              </a:rPr>
              <a:t> </a:t>
            </a:r>
            <a:r>
              <a:rPr lang="lv-LV" altLang="lv-LV" sz="1600" i="1" dirty="0">
                <a:solidFill>
                  <a:srgbClr val="A50021"/>
                </a:solidFill>
              </a:rPr>
              <a:t> un kura ir nepieciešama valsts komercdarbības veikšanai;</a:t>
            </a:r>
          </a:p>
          <a:p>
            <a:pPr marL="866851" indent="-866851" eaLnBrk="1" hangingPunct="1">
              <a:lnSpc>
                <a:spcPct val="80000"/>
              </a:lnSpc>
              <a:spcBef>
                <a:spcPts val="1200"/>
              </a:spcBef>
            </a:pPr>
            <a:r>
              <a:rPr lang="lv-LV" altLang="lv-LV" sz="1600" i="1" dirty="0">
                <a:solidFill>
                  <a:srgbClr val="A50021"/>
                </a:solidFill>
              </a:rPr>
              <a:t>		</a:t>
            </a:r>
            <a:r>
              <a:rPr lang="lv-LV" altLang="lv-LV" sz="1600" i="1" dirty="0" smtClean="0">
                <a:solidFill>
                  <a:srgbClr val="A50021"/>
                </a:solidFill>
              </a:rPr>
              <a:t>	*) </a:t>
            </a:r>
            <a:r>
              <a:rPr lang="lv-LV" altLang="lv-LV" sz="1600" i="1" dirty="0">
                <a:solidFill>
                  <a:srgbClr val="A50021"/>
                </a:solidFill>
              </a:rPr>
              <a:t>privatizācijai nodoti valstij piederoši un </a:t>
            </a:r>
            <a:r>
              <a:rPr lang="lv-LV" altLang="lv-LV" sz="1600" i="1" dirty="0" smtClean="0">
                <a:solidFill>
                  <a:srgbClr val="A50021"/>
                </a:solidFill>
              </a:rPr>
              <a:t>piekrītoši </a:t>
            </a:r>
            <a:r>
              <a:rPr lang="lv-LV" altLang="lv-LV" sz="1600" i="1" dirty="0">
                <a:solidFill>
                  <a:srgbClr val="A50021"/>
                </a:solidFill>
              </a:rPr>
              <a:t>neapbūvēti vai apbūvēti zemes gabali</a:t>
            </a:r>
            <a:r>
              <a:rPr lang="ru-RU" altLang="lv-LV" sz="1600" dirty="0">
                <a:solidFill>
                  <a:srgbClr val="A50021"/>
                </a:solidFill>
              </a:rPr>
              <a:t> </a:t>
            </a:r>
            <a:endParaRPr lang="lv-LV" altLang="lv-LV" sz="1600" dirty="0">
              <a:solidFill>
                <a:srgbClr val="A50021"/>
              </a:solidFill>
            </a:endParaRPr>
          </a:p>
          <a:p>
            <a:pPr marL="866851" lvl="2" indent="-866851" algn="just" eaLnBrk="1" hangingPunct="1">
              <a:lnSpc>
                <a:spcPct val="85000"/>
              </a:lnSpc>
              <a:spcBef>
                <a:spcPts val="1200"/>
              </a:spcBef>
              <a:spcAft>
                <a:spcPct val="10000"/>
              </a:spcAft>
            </a:pPr>
            <a:r>
              <a:rPr lang="lv-LV" sz="2200" dirty="0" smtClean="0">
                <a:solidFill>
                  <a:srgbClr val="A50021"/>
                </a:solidFill>
                <a:ea typeface="+mn-ea"/>
                <a:cs typeface="Times New Roman" pitchFamily="18" charset="0"/>
              </a:rPr>
              <a:t>	</a:t>
            </a:r>
            <a:r>
              <a:rPr lang="lv-LV" sz="2400" dirty="0" smtClean="0">
                <a:solidFill>
                  <a:srgbClr val="A50021"/>
                </a:solidFill>
                <a:ea typeface="+mn-ea"/>
                <a:cs typeface="Times New Roman" pitchFamily="18" charset="0"/>
              </a:rPr>
              <a:t>d</a:t>
            </a:r>
            <a:r>
              <a:rPr lang="lv-LV" sz="2400">
                <a:solidFill>
                  <a:srgbClr val="A50021"/>
                </a:solidFill>
                <a:ea typeface="+mn-ea"/>
                <a:cs typeface="Times New Roman" pitchFamily="18" charset="0"/>
              </a:rPr>
              <a:t>) </a:t>
            </a:r>
            <a:r>
              <a:rPr lang="lv-LV" sz="2400" smtClean="0">
                <a:solidFill>
                  <a:srgbClr val="A50021"/>
                </a:solidFill>
                <a:ea typeface="+mn-ea"/>
                <a:cs typeface="Times New Roman" pitchFamily="18" charset="0"/>
              </a:rPr>
              <a:t>kura piešķirta </a:t>
            </a:r>
            <a:r>
              <a:rPr lang="lv-LV" sz="2400" dirty="0">
                <a:solidFill>
                  <a:srgbClr val="A50021"/>
                </a:solidFill>
                <a:ea typeface="+mn-ea"/>
                <a:cs typeface="Times New Roman" pitchFamily="18" charset="0"/>
              </a:rPr>
              <a:t>pašvaldībai personisko palīgsaimniecību vajadzībām atbilstoši likuma "Par zemes reformu Latvijas Republikas lauku apvidos" 7.pantam un saskaņā ar pašvaldības teritorijas plānojumu to paredzēts izmantot tikai šīm vajadzībām</a:t>
            </a:r>
            <a:endParaRPr lang="ru-RU" altLang="lv-LV" sz="2400" dirty="0">
              <a:solidFill>
                <a:srgbClr val="A50021"/>
              </a:solidFill>
              <a:ea typeface="+mn-ea"/>
              <a:cs typeface="Times New Roman" pitchFamily="18" charset="0"/>
            </a:endParaRPr>
          </a:p>
        </p:txBody>
      </p:sp>
      <p:sp>
        <p:nvSpPr>
          <p:cNvPr id="7" name="Title 1"/>
          <p:cNvSpPr txBox="1">
            <a:spLocks/>
          </p:cNvSpPr>
          <p:nvPr/>
        </p:nvSpPr>
        <p:spPr bwMode="auto">
          <a:xfrm>
            <a:off x="1317030" y="267494"/>
            <a:ext cx="10361935" cy="1512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ctr" anchorCtr="0" compatLnSpc="1">
            <a:prstTxWarp prst="textNoShape">
              <a:avLst/>
            </a:prstTxWarp>
          </a:bodyPr>
          <a:lstStyle>
            <a:lvl1pPr algn="ctr" rtl="0" eaLnBrk="0" fontAlgn="base" hangingPunct="0">
              <a:spcBef>
                <a:spcPct val="0"/>
              </a:spcBef>
              <a:spcAft>
                <a:spcPct val="0"/>
              </a:spcAft>
              <a:defRPr sz="8400">
                <a:solidFill>
                  <a:srgbClr val="000000"/>
                </a:solidFill>
                <a:latin typeface="+mj-lt"/>
                <a:ea typeface="+mj-ea"/>
                <a:cs typeface="+mj-cs"/>
                <a:sym typeface="Arial" charset="0"/>
              </a:defRPr>
            </a:lvl1pPr>
            <a:lvl2pPr algn="ctr" rtl="0" eaLnBrk="0" fontAlgn="base" hangingPunct="0">
              <a:spcBef>
                <a:spcPct val="0"/>
              </a:spcBef>
              <a:spcAft>
                <a:spcPct val="0"/>
              </a:spcAft>
              <a:defRPr sz="8400">
                <a:solidFill>
                  <a:srgbClr val="000000"/>
                </a:solidFill>
                <a:latin typeface="Arial" charset="0"/>
                <a:cs typeface="Arial" charset="0"/>
                <a:sym typeface="Arial" charset="0"/>
              </a:defRPr>
            </a:lvl2pPr>
            <a:lvl3pPr algn="ctr" rtl="0" eaLnBrk="0" fontAlgn="base" hangingPunct="0">
              <a:spcBef>
                <a:spcPct val="0"/>
              </a:spcBef>
              <a:spcAft>
                <a:spcPct val="0"/>
              </a:spcAft>
              <a:defRPr sz="8400">
                <a:solidFill>
                  <a:srgbClr val="000000"/>
                </a:solidFill>
                <a:latin typeface="Arial" charset="0"/>
                <a:cs typeface="Arial" charset="0"/>
                <a:sym typeface="Arial" charset="0"/>
              </a:defRPr>
            </a:lvl3pPr>
            <a:lvl4pPr algn="ctr" rtl="0" eaLnBrk="0" fontAlgn="base" hangingPunct="0">
              <a:spcBef>
                <a:spcPct val="0"/>
              </a:spcBef>
              <a:spcAft>
                <a:spcPct val="0"/>
              </a:spcAft>
              <a:defRPr sz="8400">
                <a:solidFill>
                  <a:srgbClr val="000000"/>
                </a:solidFill>
                <a:latin typeface="Arial" charset="0"/>
                <a:cs typeface="Arial" charset="0"/>
                <a:sym typeface="Arial" charset="0"/>
              </a:defRPr>
            </a:lvl4pPr>
            <a:lvl5pPr algn="ctr" rtl="0" eaLnBrk="0" fontAlgn="base" hangingPunct="0">
              <a:spcBef>
                <a:spcPct val="0"/>
              </a:spcBef>
              <a:spcAft>
                <a:spcPct val="0"/>
              </a:spcAft>
              <a:defRPr sz="8400">
                <a:solidFill>
                  <a:srgbClr val="000000"/>
                </a:solidFill>
                <a:latin typeface="Arial" charset="0"/>
                <a:cs typeface="Arial" charset="0"/>
                <a:sym typeface="Arial" charset="0"/>
              </a:defRPr>
            </a:lvl5pPr>
            <a:lvl6pPr marL="457200" algn="ctr" rtl="0" fontAlgn="base">
              <a:spcBef>
                <a:spcPct val="0"/>
              </a:spcBef>
              <a:spcAft>
                <a:spcPct val="0"/>
              </a:spcAft>
              <a:defRPr sz="8400">
                <a:solidFill>
                  <a:srgbClr val="000000"/>
                </a:solidFill>
                <a:latin typeface="Arial" charset="0"/>
                <a:cs typeface="Arial" charset="0"/>
                <a:sym typeface="Arial" charset="0"/>
              </a:defRPr>
            </a:lvl6pPr>
            <a:lvl7pPr marL="914400" algn="ctr" rtl="0" fontAlgn="base">
              <a:spcBef>
                <a:spcPct val="0"/>
              </a:spcBef>
              <a:spcAft>
                <a:spcPct val="0"/>
              </a:spcAft>
              <a:defRPr sz="8400">
                <a:solidFill>
                  <a:srgbClr val="000000"/>
                </a:solidFill>
                <a:latin typeface="Arial" charset="0"/>
                <a:cs typeface="Arial" charset="0"/>
                <a:sym typeface="Arial" charset="0"/>
              </a:defRPr>
            </a:lvl7pPr>
            <a:lvl8pPr marL="1371600" algn="ctr" rtl="0" fontAlgn="base">
              <a:spcBef>
                <a:spcPct val="0"/>
              </a:spcBef>
              <a:spcAft>
                <a:spcPct val="0"/>
              </a:spcAft>
              <a:defRPr sz="8400">
                <a:solidFill>
                  <a:srgbClr val="000000"/>
                </a:solidFill>
                <a:latin typeface="Arial" charset="0"/>
                <a:cs typeface="Arial" charset="0"/>
                <a:sym typeface="Arial" charset="0"/>
              </a:defRPr>
            </a:lvl8pPr>
            <a:lvl9pPr marL="1828800" algn="ctr" rtl="0" fontAlgn="base">
              <a:spcBef>
                <a:spcPct val="0"/>
              </a:spcBef>
              <a:spcAft>
                <a:spcPct val="0"/>
              </a:spcAft>
              <a:defRPr sz="8400">
                <a:solidFill>
                  <a:srgbClr val="000000"/>
                </a:solidFill>
                <a:latin typeface="Arial" charset="0"/>
                <a:cs typeface="Arial" charset="0"/>
                <a:sym typeface="Arial" charset="0"/>
              </a:defRPr>
            </a:lvl9pPr>
          </a:lstStyle>
          <a:p>
            <a:pPr eaLnBrk="1" hangingPunct="1">
              <a:defRPr/>
            </a:pPr>
            <a:r>
              <a:rPr lang="lv-LV" sz="5100" kern="0" dirty="0" smtClean="0">
                <a:solidFill>
                  <a:srgbClr val="A50021"/>
                </a:solidFill>
              </a:rPr>
              <a:t>Pašvaldībām piekrītošās zemes lauku apvidos (2)</a:t>
            </a:r>
            <a:endParaRPr lang="lv-LV" sz="5100" kern="0" dirty="0">
              <a:solidFill>
                <a:srgbClr val="A50021"/>
              </a:solidFill>
            </a:endParaRPr>
          </a:p>
        </p:txBody>
      </p:sp>
    </p:spTree>
    <p:extLst>
      <p:ext uri="{BB962C8B-B14F-4D97-AF65-F5344CB8AC3E}">
        <p14:creationId xmlns:p14="http://schemas.microsoft.com/office/powerpoint/2010/main" val="98419960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596900" y="771525"/>
            <a:ext cx="11377613" cy="1655763"/>
          </a:xfrm>
        </p:spPr>
        <p:txBody>
          <a:bodyPr/>
          <a:lstStyle/>
          <a:p>
            <a:pPr eaLnBrk="1" hangingPunct="1"/>
            <a:r>
              <a:rPr lang="lv-LV" altLang="lv-LV" sz="4800" dirty="0" smtClean="0">
                <a:solidFill>
                  <a:srgbClr val="A50021"/>
                </a:solidFill>
              </a:rPr>
              <a:t>Par valstij piederīgo (piekritīgo) zemi</a:t>
            </a:r>
            <a:endParaRPr lang="en-US" altLang="lv-LV" sz="4800" dirty="0" smtClean="0">
              <a:solidFill>
                <a:srgbClr val="A50021"/>
              </a:solidFill>
            </a:endParaRPr>
          </a:p>
        </p:txBody>
      </p:sp>
      <p:sp>
        <p:nvSpPr>
          <p:cNvPr id="12291" name="Content Placeholder 1"/>
          <p:cNvSpPr>
            <a:spLocks noGrp="1"/>
          </p:cNvSpPr>
          <p:nvPr>
            <p:ph idx="1"/>
          </p:nvPr>
        </p:nvSpPr>
        <p:spPr>
          <a:xfrm>
            <a:off x="1244600" y="2859088"/>
            <a:ext cx="10463213" cy="5713412"/>
          </a:xfrm>
        </p:spPr>
        <p:txBody>
          <a:bodyPr/>
          <a:lstStyle/>
          <a:p>
            <a:pPr algn="just"/>
            <a:r>
              <a:rPr lang="lv-LV" altLang="lv-LV" sz="2800" dirty="0">
                <a:solidFill>
                  <a:srgbClr val="860000"/>
                </a:solidFill>
              </a:rPr>
              <a:t>Datu atlasē iekļautas  zemes vienības ar </a:t>
            </a:r>
            <a:r>
              <a:rPr lang="lv-LV" altLang="lv-LV" sz="2800" dirty="0" smtClean="0">
                <a:solidFill>
                  <a:srgbClr val="860000"/>
                </a:solidFill>
              </a:rPr>
              <a:t>statusu «42- valstij piekritīgā zeme»:</a:t>
            </a:r>
          </a:p>
          <a:p>
            <a:pPr marL="457200" indent="-457200" algn="just">
              <a:buFont typeface="Wingdings" panose="05000000000000000000" pitchFamily="2" charset="2"/>
              <a:buChar char="Ø"/>
            </a:pPr>
            <a:r>
              <a:rPr lang="lv-LV" altLang="lv-LV" sz="2800" dirty="0">
                <a:solidFill>
                  <a:srgbClr val="860000"/>
                </a:solidFill>
              </a:rPr>
              <a:t> </a:t>
            </a:r>
            <a:r>
              <a:rPr lang="lv-LV" altLang="lv-LV" sz="2800" dirty="0" smtClean="0">
                <a:solidFill>
                  <a:srgbClr val="860000"/>
                </a:solidFill>
              </a:rPr>
              <a:t>dokumenti, </a:t>
            </a:r>
            <a:r>
              <a:rPr lang="lv-LV" altLang="lv-LV" sz="2800" dirty="0">
                <a:solidFill>
                  <a:srgbClr val="860000"/>
                </a:solidFill>
              </a:rPr>
              <a:t>kas apliecina, </a:t>
            </a:r>
            <a:r>
              <a:rPr lang="lv-LV" altLang="lv-LV" sz="2800" dirty="0" smtClean="0">
                <a:solidFill>
                  <a:srgbClr val="860000"/>
                </a:solidFill>
              </a:rPr>
              <a:t>ka </a:t>
            </a:r>
            <a:r>
              <a:rPr lang="lv-LV" altLang="lv-LV" sz="2800" dirty="0">
                <a:solidFill>
                  <a:srgbClr val="860000"/>
                </a:solidFill>
              </a:rPr>
              <a:t>zemes vienība kā </a:t>
            </a:r>
            <a:r>
              <a:rPr lang="lv-LV" altLang="lv-LV" sz="2800" dirty="0" smtClean="0">
                <a:solidFill>
                  <a:srgbClr val="860000"/>
                </a:solidFill>
              </a:rPr>
              <a:t>valstij piekritīgā </a:t>
            </a:r>
            <a:r>
              <a:rPr lang="lv-LV" altLang="lv-LV" sz="2800" dirty="0">
                <a:solidFill>
                  <a:srgbClr val="860000"/>
                </a:solidFill>
              </a:rPr>
              <a:t>(piederīgā) </a:t>
            </a:r>
            <a:r>
              <a:rPr lang="lv-LV" altLang="lv-LV" sz="2800" dirty="0" smtClean="0">
                <a:solidFill>
                  <a:srgbClr val="860000"/>
                </a:solidFill>
              </a:rPr>
              <a:t>zeme noteikta nepamatoti, jāiesniedz VZD izvērtēšanai</a:t>
            </a:r>
            <a:endParaRPr lang="lv-LV" altLang="lv-LV" sz="2800" dirty="0">
              <a:solidFill>
                <a:srgbClr val="860000"/>
              </a:solidFill>
            </a:endParaRPr>
          </a:p>
          <a:p>
            <a:pPr algn="just"/>
            <a:endParaRPr lang="lv-LV" altLang="lv-LV" sz="2800" dirty="0" smtClean="0"/>
          </a:p>
        </p:txBody>
      </p:sp>
    </p:spTree>
    <p:extLst>
      <p:ext uri="{BB962C8B-B14F-4D97-AF65-F5344CB8AC3E}">
        <p14:creationId xmlns:p14="http://schemas.microsoft.com/office/powerpoint/2010/main" val="108771841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605062" y="483518"/>
            <a:ext cx="9072563" cy="1152525"/>
          </a:xfrm>
        </p:spPr>
        <p:txBody>
          <a:bodyPr/>
          <a:lstStyle/>
          <a:p>
            <a:pPr eaLnBrk="1" hangingPunct="1"/>
            <a:r>
              <a:rPr lang="lv-LV" altLang="lv-LV" sz="4800" dirty="0" smtClean="0">
                <a:solidFill>
                  <a:srgbClr val="A50021"/>
                </a:solidFill>
              </a:rPr>
              <a:t>Par publisko ūdeņu zemi</a:t>
            </a:r>
            <a:endParaRPr lang="en-US" altLang="lv-LV" sz="4800" dirty="0" smtClean="0">
              <a:solidFill>
                <a:srgbClr val="A50021"/>
              </a:solidFill>
            </a:endParaRPr>
          </a:p>
        </p:txBody>
      </p:sp>
      <p:sp>
        <p:nvSpPr>
          <p:cNvPr id="13315" name="Content Placeholder 1"/>
          <p:cNvSpPr>
            <a:spLocks noGrp="1"/>
          </p:cNvSpPr>
          <p:nvPr>
            <p:ph idx="1"/>
          </p:nvPr>
        </p:nvSpPr>
        <p:spPr>
          <a:xfrm>
            <a:off x="1173014" y="2283718"/>
            <a:ext cx="11161240" cy="5760640"/>
          </a:xfrm>
        </p:spPr>
        <p:txBody>
          <a:bodyPr/>
          <a:lstStyle/>
          <a:p>
            <a:pPr marL="0" indent="0"/>
            <a:r>
              <a:rPr lang="lv-LV" altLang="lv-LV" sz="2800" dirty="0" smtClean="0"/>
              <a:t> </a:t>
            </a:r>
            <a:r>
              <a:rPr lang="lv-LV" altLang="lv-LV" sz="2800" dirty="0">
                <a:solidFill>
                  <a:srgbClr val="860000"/>
                </a:solidFill>
              </a:rPr>
              <a:t>Datu atlasē iekļautas </a:t>
            </a:r>
            <a:r>
              <a:rPr lang="lv-LV" altLang="lv-LV" sz="2800" dirty="0" smtClean="0">
                <a:solidFill>
                  <a:srgbClr val="860000"/>
                </a:solidFill>
              </a:rPr>
              <a:t>zemes </a:t>
            </a:r>
            <a:r>
              <a:rPr lang="lv-LV" altLang="lv-LV" sz="2800" dirty="0">
                <a:solidFill>
                  <a:srgbClr val="860000"/>
                </a:solidFill>
              </a:rPr>
              <a:t>vienības ar </a:t>
            </a:r>
            <a:r>
              <a:rPr lang="lv-LV" altLang="lv-LV" sz="2800" dirty="0" smtClean="0">
                <a:solidFill>
                  <a:srgbClr val="860000"/>
                </a:solidFill>
              </a:rPr>
              <a:t>statusu «45- publiskie ūdeņi»*:</a:t>
            </a:r>
          </a:p>
          <a:p>
            <a:pPr marL="457200" indent="-457200">
              <a:buFont typeface="Wingdings" panose="05000000000000000000" pitchFamily="2" charset="2"/>
              <a:buChar char="Ø"/>
            </a:pPr>
            <a:r>
              <a:rPr lang="lv-LV" altLang="lv-LV" sz="2800" dirty="0" smtClean="0">
                <a:solidFill>
                  <a:srgbClr val="860000"/>
                </a:solidFill>
              </a:rPr>
              <a:t>datu izvērtēšanai vēlams izmantot Kadastra un </a:t>
            </a:r>
            <a:r>
              <a:rPr lang="lv-LV" altLang="lv-LV" sz="2800" dirty="0" err="1" smtClean="0">
                <a:solidFill>
                  <a:srgbClr val="860000"/>
                </a:solidFill>
              </a:rPr>
              <a:t>ortofoto</a:t>
            </a:r>
            <a:r>
              <a:rPr lang="lv-LV" altLang="lv-LV" sz="2800" dirty="0" smtClean="0">
                <a:solidFill>
                  <a:srgbClr val="860000"/>
                </a:solidFill>
              </a:rPr>
              <a:t> karti</a:t>
            </a:r>
          </a:p>
          <a:p>
            <a:pPr marL="457200" indent="-457200">
              <a:buFont typeface="Wingdings" panose="05000000000000000000" pitchFamily="2" charset="2"/>
              <a:buChar char="Ø"/>
            </a:pPr>
            <a:r>
              <a:rPr lang="lv-LV" altLang="lv-LV" sz="2800" dirty="0">
                <a:solidFill>
                  <a:srgbClr val="860000"/>
                </a:solidFill>
              </a:rPr>
              <a:t>k</a:t>
            </a:r>
            <a:r>
              <a:rPr lang="lv-LV" altLang="lv-LV" sz="2800" dirty="0" smtClean="0">
                <a:solidFill>
                  <a:srgbClr val="860000"/>
                </a:solidFill>
              </a:rPr>
              <a:t>onstatējot, ka zemes vienība atbilstoši </a:t>
            </a:r>
            <a:r>
              <a:rPr lang="lv-LV" altLang="lv-LV" sz="2800" dirty="0" err="1">
                <a:solidFill>
                  <a:srgbClr val="860000"/>
                </a:solidFill>
              </a:rPr>
              <a:t>ortofoto</a:t>
            </a:r>
            <a:r>
              <a:rPr lang="lv-LV" altLang="lv-LV" sz="2800" dirty="0">
                <a:solidFill>
                  <a:srgbClr val="860000"/>
                </a:solidFill>
              </a:rPr>
              <a:t> </a:t>
            </a:r>
            <a:r>
              <a:rPr lang="lv-LV" altLang="lv-LV" sz="2800" dirty="0" smtClean="0">
                <a:solidFill>
                  <a:srgbClr val="860000"/>
                </a:solidFill>
              </a:rPr>
              <a:t>kartei ir </a:t>
            </a:r>
            <a:r>
              <a:rPr lang="lv-LV" sz="2800" dirty="0">
                <a:solidFill>
                  <a:srgbClr val="860000"/>
                </a:solidFill>
              </a:rPr>
              <a:t>Civillikuma </a:t>
            </a:r>
            <a:r>
              <a:rPr lang="lv-LV" sz="2800" dirty="0" smtClean="0">
                <a:solidFill>
                  <a:srgbClr val="860000"/>
                </a:solidFill>
              </a:rPr>
              <a:t>1102.pantā noteiktais </a:t>
            </a:r>
            <a:r>
              <a:rPr lang="lv-LV" altLang="lv-LV" sz="2800" dirty="0" smtClean="0">
                <a:solidFill>
                  <a:srgbClr val="860000"/>
                </a:solidFill>
              </a:rPr>
              <a:t>ūdens objekts, kurš nav iekļauts datu atlasē, informē VDZ</a:t>
            </a:r>
          </a:p>
          <a:p>
            <a:pPr marL="457200" indent="-457200">
              <a:buFont typeface="Wingdings" panose="05000000000000000000" pitchFamily="2" charset="2"/>
              <a:buChar char="Ø"/>
            </a:pPr>
            <a:r>
              <a:rPr lang="lv-LV" altLang="lv-LV" sz="2800" dirty="0" smtClean="0">
                <a:solidFill>
                  <a:srgbClr val="860000"/>
                </a:solidFill>
              </a:rPr>
              <a:t>dokumenti, </a:t>
            </a:r>
            <a:r>
              <a:rPr lang="lv-LV" altLang="lv-LV" sz="2800" dirty="0">
                <a:solidFill>
                  <a:srgbClr val="860000"/>
                </a:solidFill>
              </a:rPr>
              <a:t>kas apliecina, ka </a:t>
            </a:r>
            <a:r>
              <a:rPr lang="lv-LV" altLang="lv-LV" sz="2800" dirty="0" smtClean="0">
                <a:solidFill>
                  <a:srgbClr val="860000"/>
                </a:solidFill>
              </a:rPr>
              <a:t>zemes vienība kā publiskais ūdens noteikta  nepamatoti,  jāiesniedz VZD izvērtēšanai </a:t>
            </a:r>
          </a:p>
          <a:p>
            <a:pPr marL="0" indent="0"/>
            <a:endParaRPr lang="lv-LV" altLang="lv-LV" sz="2800" dirty="0" smtClean="0">
              <a:solidFill>
                <a:srgbClr val="860000"/>
              </a:solidFill>
            </a:endParaRPr>
          </a:p>
          <a:p>
            <a:pPr marL="0" indent="0"/>
            <a:r>
              <a:rPr lang="lv-LV" altLang="lv-LV" sz="1800" dirty="0" smtClean="0">
                <a:solidFill>
                  <a:srgbClr val="740000"/>
                </a:solidFill>
              </a:rPr>
              <a:t>* </a:t>
            </a:r>
            <a:r>
              <a:rPr lang="lv-LV" sz="1800" dirty="0">
                <a:solidFill>
                  <a:srgbClr val="740000"/>
                </a:solidFill>
              </a:rPr>
              <a:t>Civillikuma </a:t>
            </a:r>
            <a:r>
              <a:rPr lang="lv-LV" sz="1800" dirty="0" smtClean="0">
                <a:solidFill>
                  <a:srgbClr val="740000"/>
                </a:solidFill>
              </a:rPr>
              <a:t>1102.pants (I Pielikums)</a:t>
            </a:r>
            <a:endParaRPr lang="lv-LV" altLang="lv-LV" sz="1800" dirty="0" smtClean="0">
              <a:solidFill>
                <a:srgbClr val="740000"/>
              </a:solidFill>
            </a:endParaRPr>
          </a:p>
        </p:txBody>
      </p:sp>
    </p:spTree>
    <p:extLst>
      <p:ext uri="{BB962C8B-B14F-4D97-AF65-F5344CB8AC3E}">
        <p14:creationId xmlns:p14="http://schemas.microsoft.com/office/powerpoint/2010/main" val="960941640"/>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884238" y="484188"/>
            <a:ext cx="11450637" cy="1295400"/>
          </a:xfrm>
        </p:spPr>
        <p:txBody>
          <a:bodyPr/>
          <a:lstStyle/>
          <a:p>
            <a:pPr lvl="1" eaLnBrk="1" hangingPunct="1">
              <a:defRPr/>
            </a:pPr>
            <a:r>
              <a:rPr lang="lv-LV" sz="4800" dirty="0" smtClean="0">
                <a:solidFill>
                  <a:srgbClr val="A50021"/>
                </a:solidFill>
                <a:latin typeface="+mj-lt"/>
              </a:rPr>
              <a:t/>
            </a:r>
            <a:br>
              <a:rPr lang="lv-LV" sz="4800" dirty="0" smtClean="0">
                <a:solidFill>
                  <a:srgbClr val="A50021"/>
                </a:solidFill>
                <a:latin typeface="+mj-lt"/>
              </a:rPr>
            </a:br>
            <a:r>
              <a:rPr lang="lv-LV" sz="4800" dirty="0" smtClean="0">
                <a:solidFill>
                  <a:srgbClr val="A50021"/>
                </a:solidFill>
                <a:latin typeface="+mj-lt"/>
              </a:rPr>
              <a:t>Par </a:t>
            </a:r>
            <a:r>
              <a:rPr lang="lv-LV" sz="4800" dirty="0">
                <a:solidFill>
                  <a:srgbClr val="A50021"/>
                </a:solidFill>
                <a:latin typeface="+mj-lt"/>
              </a:rPr>
              <a:t>zemi zemes reformas </a:t>
            </a:r>
            <a:r>
              <a:rPr lang="lv-LV" sz="4800" dirty="0" smtClean="0">
                <a:solidFill>
                  <a:srgbClr val="A50021"/>
                </a:solidFill>
                <a:latin typeface="+mj-lt"/>
              </a:rPr>
              <a:t>pabeigšanai</a:t>
            </a:r>
            <a:endParaRPr lang="en-US" altLang="lv-LV" sz="9600" dirty="0" smtClean="0">
              <a:solidFill>
                <a:srgbClr val="A50021"/>
              </a:solidFill>
            </a:endParaRPr>
          </a:p>
        </p:txBody>
      </p:sp>
      <p:sp>
        <p:nvSpPr>
          <p:cNvPr id="10243" name="Content Placeholder 1"/>
          <p:cNvSpPr>
            <a:spLocks noGrp="1"/>
          </p:cNvSpPr>
          <p:nvPr>
            <p:ph idx="1"/>
          </p:nvPr>
        </p:nvSpPr>
        <p:spPr>
          <a:xfrm>
            <a:off x="1244600" y="2139702"/>
            <a:ext cx="10463213" cy="6696744"/>
          </a:xfrm>
          <a:ln>
            <a:noFill/>
          </a:ln>
        </p:spPr>
        <p:txBody>
          <a:bodyPr/>
          <a:lstStyle/>
          <a:p>
            <a:r>
              <a:rPr lang="lv-LV" altLang="lv-LV" sz="2800" dirty="0">
                <a:solidFill>
                  <a:srgbClr val="860000"/>
                </a:solidFill>
              </a:rPr>
              <a:t>Datu atlasē iekļautas  zemes vienības ar </a:t>
            </a:r>
            <a:r>
              <a:rPr lang="lv-LV" altLang="lv-LV" sz="2800" dirty="0" smtClean="0">
                <a:solidFill>
                  <a:srgbClr val="860000"/>
                </a:solidFill>
              </a:rPr>
              <a:t>statusu  «41 - zeme  zemes reformas pabeigšanai»:</a:t>
            </a:r>
          </a:p>
          <a:p>
            <a:pPr marL="457200" indent="-457200">
              <a:buFont typeface="Wingdings" panose="05000000000000000000" pitchFamily="2" charset="2"/>
              <a:buChar char="Ø"/>
            </a:pPr>
            <a:r>
              <a:rPr lang="lv-LV" altLang="lv-LV" sz="2800" dirty="0" smtClean="0">
                <a:solidFill>
                  <a:srgbClr val="740000"/>
                </a:solidFill>
              </a:rPr>
              <a:t>jāizvērtē</a:t>
            </a:r>
            <a:r>
              <a:rPr lang="lv-LV" altLang="lv-LV" sz="2800" dirty="0">
                <a:solidFill>
                  <a:srgbClr val="740000"/>
                </a:solidFill>
              </a:rPr>
              <a:t>, </a:t>
            </a:r>
            <a:r>
              <a:rPr lang="lv-LV" altLang="lv-LV" sz="2800" dirty="0" smtClean="0">
                <a:solidFill>
                  <a:srgbClr val="740000"/>
                </a:solidFill>
              </a:rPr>
              <a:t>vai nav jāpieņem lēmumi par vienības platības precizēšanu </a:t>
            </a:r>
            <a:r>
              <a:rPr lang="lv-LV" altLang="lv-LV" sz="2800" dirty="0">
                <a:solidFill>
                  <a:srgbClr val="740000"/>
                </a:solidFill>
              </a:rPr>
              <a:t>atbilstoši k</a:t>
            </a:r>
            <a:r>
              <a:rPr lang="lv-LV" sz="2800" dirty="0">
                <a:solidFill>
                  <a:srgbClr val="740000"/>
                </a:solidFill>
              </a:rPr>
              <a:t>adastra kartē aprēķinātajai zemes vienības platībai***</a:t>
            </a:r>
          </a:p>
          <a:p>
            <a:pPr marL="571500" indent="-571500">
              <a:buFont typeface="Wingdings" panose="05000000000000000000" pitchFamily="2" charset="2"/>
              <a:buChar char="Ø"/>
            </a:pPr>
            <a:r>
              <a:rPr lang="lv-LV" altLang="lv-LV" sz="2800" dirty="0">
                <a:solidFill>
                  <a:srgbClr val="740000"/>
                </a:solidFill>
              </a:rPr>
              <a:t>pieņemtie lēmumi jāiesniedz VZD datu aktualizācijai NĪVKIS</a:t>
            </a:r>
          </a:p>
          <a:p>
            <a:pPr marL="0" indent="0"/>
            <a:endParaRPr lang="lv-LV" altLang="lv-LV" sz="2800" dirty="0">
              <a:solidFill>
                <a:srgbClr val="740000"/>
              </a:solidFill>
            </a:endParaRPr>
          </a:p>
          <a:p>
            <a:pPr marL="0" indent="0"/>
            <a:endParaRPr lang="lv-LV" altLang="lv-LV" sz="2800" dirty="0" smtClean="0">
              <a:solidFill>
                <a:srgbClr val="740000"/>
              </a:solidFill>
            </a:endParaRPr>
          </a:p>
          <a:p>
            <a:pPr marL="0" indent="0"/>
            <a:r>
              <a:rPr lang="lv-LV" sz="1800" i="1" dirty="0">
                <a:solidFill>
                  <a:srgbClr val="740000"/>
                </a:solidFill>
              </a:rPr>
              <a:t>***MK 2012.gada 10.aprīļa noteikumu Nr.263 „Kadastra objekta reģistrācijas un kadastra datu aktualizācijas noteikumi” 132.1.apakšpunkts </a:t>
            </a:r>
            <a:endParaRPr lang="lv-LV" altLang="lv-LV" sz="1800" i="1" dirty="0">
              <a:solidFill>
                <a:srgbClr val="740000"/>
              </a:solidFill>
            </a:endParaRPr>
          </a:p>
        </p:txBody>
      </p:sp>
    </p:spTree>
    <p:extLst>
      <p:ext uri="{BB962C8B-B14F-4D97-AF65-F5344CB8AC3E}">
        <p14:creationId xmlns:p14="http://schemas.microsoft.com/office/powerpoint/2010/main" val="3223596474"/>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ltLang="lv-LV" sz="5100" dirty="0" smtClean="0">
                <a:solidFill>
                  <a:srgbClr val="A50021"/>
                </a:solidFill>
              </a:rPr>
              <a:t>Par datu izvērtēšanas atziņošanas kārtību</a:t>
            </a:r>
            <a:endParaRPr lang="lv-LV" sz="5100" dirty="0"/>
          </a:p>
        </p:txBody>
      </p:sp>
      <p:sp>
        <p:nvSpPr>
          <p:cNvPr id="3" name="Content Placeholder 2"/>
          <p:cNvSpPr>
            <a:spLocks noGrp="1"/>
          </p:cNvSpPr>
          <p:nvPr>
            <p:ph idx="1"/>
          </p:nvPr>
        </p:nvSpPr>
        <p:spPr/>
        <p:txBody>
          <a:bodyPr/>
          <a:lstStyle/>
          <a:p>
            <a:pPr marL="0" indent="0"/>
            <a:r>
              <a:rPr lang="lv-LV" dirty="0">
                <a:solidFill>
                  <a:srgbClr val="860000"/>
                </a:solidFill>
              </a:rPr>
              <a:t>P</a:t>
            </a:r>
            <a:r>
              <a:rPr lang="lv-LV" dirty="0" smtClean="0">
                <a:solidFill>
                  <a:srgbClr val="860000"/>
                </a:solidFill>
              </a:rPr>
              <a:t>ar datu grupas </a:t>
            </a:r>
            <a:r>
              <a:rPr lang="lv-LV" dirty="0">
                <a:solidFill>
                  <a:srgbClr val="860000"/>
                </a:solidFill>
              </a:rPr>
              <a:t>saskaņošanu </a:t>
            </a:r>
            <a:r>
              <a:rPr lang="lv-LV" dirty="0" smtClean="0">
                <a:solidFill>
                  <a:srgbClr val="860000"/>
                </a:solidFill>
              </a:rPr>
              <a:t>pašvaldība pēc savas izvēles:</a:t>
            </a:r>
          </a:p>
          <a:p>
            <a:pPr marL="571500" indent="-571500">
              <a:buFont typeface="Wingdings" panose="05000000000000000000" pitchFamily="2" charset="2"/>
              <a:buChar char="Ø"/>
            </a:pPr>
            <a:r>
              <a:rPr lang="lv-LV" dirty="0">
                <a:solidFill>
                  <a:srgbClr val="860000"/>
                </a:solidFill>
              </a:rPr>
              <a:t> </a:t>
            </a:r>
            <a:r>
              <a:rPr lang="lv-LV" dirty="0" smtClean="0">
                <a:solidFill>
                  <a:srgbClr val="860000"/>
                </a:solidFill>
              </a:rPr>
              <a:t>raksta oficiālu vēstuli VDZ</a:t>
            </a:r>
          </a:p>
          <a:p>
            <a:pPr marL="571500" indent="-571500">
              <a:buFont typeface="Wingdings" panose="05000000000000000000" pitchFamily="2" charset="2"/>
              <a:buChar char="Ø"/>
            </a:pPr>
            <a:r>
              <a:rPr lang="lv-LV" dirty="0">
                <a:solidFill>
                  <a:srgbClr val="860000"/>
                </a:solidFill>
              </a:rPr>
              <a:t> </a:t>
            </a:r>
            <a:r>
              <a:rPr lang="lv-LV" dirty="0" smtClean="0">
                <a:solidFill>
                  <a:srgbClr val="860000"/>
                </a:solidFill>
              </a:rPr>
              <a:t>informāciju brīvā tekstā sūta uz e-pastu </a:t>
            </a:r>
            <a:r>
              <a:rPr lang="lv-LV" dirty="0" err="1" smtClean="0">
                <a:solidFill>
                  <a:srgbClr val="860000"/>
                </a:solidFill>
                <a:hlinkClick r:id="rId2"/>
              </a:rPr>
              <a:t>kpd@vzd.gov.lv</a:t>
            </a:r>
            <a:r>
              <a:rPr lang="lv-LV" dirty="0" smtClean="0">
                <a:solidFill>
                  <a:srgbClr val="860000"/>
                </a:solidFill>
              </a:rPr>
              <a:t> </a:t>
            </a:r>
          </a:p>
          <a:p>
            <a:pPr marL="0" indent="0"/>
            <a:endParaRPr lang="lv-LV" dirty="0"/>
          </a:p>
        </p:txBody>
      </p:sp>
    </p:spTree>
    <p:extLst>
      <p:ext uri="{BB962C8B-B14F-4D97-AF65-F5344CB8AC3E}">
        <p14:creationId xmlns:p14="http://schemas.microsoft.com/office/powerpoint/2010/main" val="246520539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z="5100" dirty="0" smtClean="0">
                <a:solidFill>
                  <a:srgbClr val="A50021"/>
                </a:solidFill>
              </a:rPr>
              <a:t>Kontaktinformācija</a:t>
            </a:r>
            <a:endParaRPr lang="lv-LV" sz="5100" dirty="0">
              <a:solidFill>
                <a:srgbClr val="A50021"/>
              </a:solidFill>
            </a:endParaRPr>
          </a:p>
        </p:txBody>
      </p:sp>
      <p:sp>
        <p:nvSpPr>
          <p:cNvPr id="3" name="Content Placeholder 2"/>
          <p:cNvSpPr>
            <a:spLocks noGrp="1"/>
          </p:cNvSpPr>
          <p:nvPr>
            <p:ph idx="1"/>
          </p:nvPr>
        </p:nvSpPr>
        <p:spPr/>
        <p:txBody>
          <a:bodyPr/>
          <a:lstStyle/>
          <a:p>
            <a:r>
              <a:rPr lang="lv-LV" dirty="0" smtClean="0">
                <a:solidFill>
                  <a:srgbClr val="860000"/>
                </a:solidFill>
              </a:rPr>
              <a:t>Judīte Mierkalne  </a:t>
            </a:r>
            <a:r>
              <a:rPr lang="lv-LV" i="1" dirty="0" smtClean="0">
                <a:solidFill>
                  <a:srgbClr val="860000"/>
                </a:solidFill>
              </a:rPr>
              <a:t>67038681</a:t>
            </a:r>
          </a:p>
          <a:p>
            <a:r>
              <a:rPr lang="lv-LV" dirty="0" smtClean="0">
                <a:solidFill>
                  <a:srgbClr val="860000"/>
                </a:solidFill>
              </a:rPr>
              <a:t>Daiga Ozola  </a:t>
            </a:r>
            <a:r>
              <a:rPr lang="lv-LV" i="1" dirty="0" smtClean="0">
                <a:solidFill>
                  <a:srgbClr val="860000"/>
                </a:solidFill>
              </a:rPr>
              <a:t>67038631</a:t>
            </a:r>
          </a:p>
          <a:p>
            <a:r>
              <a:rPr lang="lv-LV" dirty="0">
                <a:solidFill>
                  <a:srgbClr val="860000"/>
                </a:solidFill>
              </a:rPr>
              <a:t> </a:t>
            </a:r>
            <a:r>
              <a:rPr lang="lv-LV" dirty="0" smtClean="0">
                <a:solidFill>
                  <a:srgbClr val="860000"/>
                </a:solidFill>
              </a:rPr>
              <a:t>e-pasts</a:t>
            </a:r>
            <a:r>
              <a:rPr lang="lv-LV" i="1" dirty="0" smtClean="0">
                <a:solidFill>
                  <a:srgbClr val="860000"/>
                </a:solidFill>
              </a:rPr>
              <a:t>: </a:t>
            </a:r>
            <a:r>
              <a:rPr lang="lv-LV" i="1" dirty="0" err="1" smtClean="0">
                <a:solidFill>
                  <a:srgbClr val="860000"/>
                </a:solidFill>
              </a:rPr>
              <a:t>kpd@vzd.gov.lv</a:t>
            </a:r>
            <a:endParaRPr lang="lv-LV" i="1" dirty="0" smtClean="0">
              <a:solidFill>
                <a:srgbClr val="860000"/>
              </a:solidFill>
            </a:endParaRPr>
          </a:p>
          <a:p>
            <a:r>
              <a:rPr lang="lv-LV" dirty="0" smtClean="0">
                <a:solidFill>
                  <a:srgbClr val="860000"/>
                </a:solidFill>
              </a:rPr>
              <a:t> </a:t>
            </a:r>
            <a:r>
              <a:rPr lang="lv-LV" i="1" dirty="0" err="1" smtClean="0">
                <a:solidFill>
                  <a:srgbClr val="860000"/>
                </a:solidFill>
              </a:rPr>
              <a:t>Daiga.Ozola@vzd.gov.lv</a:t>
            </a:r>
            <a:endParaRPr lang="lv-LV" i="1" dirty="0">
              <a:solidFill>
                <a:srgbClr val="860000"/>
              </a:solidFill>
            </a:endParaRPr>
          </a:p>
        </p:txBody>
      </p:sp>
    </p:spTree>
    <p:extLst>
      <p:ext uri="{BB962C8B-B14F-4D97-AF65-F5344CB8AC3E}">
        <p14:creationId xmlns:p14="http://schemas.microsoft.com/office/powerpoint/2010/main" val="344719890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452438" y="-236538"/>
            <a:ext cx="12433300" cy="6615113"/>
          </a:xfrm>
        </p:spPr>
        <p:txBody>
          <a:bodyPr rIns="50720"/>
          <a:lstStyle/>
          <a:p>
            <a:pPr eaLnBrk="1" hangingPunct="1"/>
            <a:r>
              <a:rPr lang="lv-LV" sz="4800" smtClean="0"/>
              <a:t>Paldies par uzmanību!</a:t>
            </a:r>
            <a:endParaRPr lang="en-US" sz="480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70000" y="142875"/>
            <a:ext cx="10463213" cy="2284413"/>
          </a:xfrm>
        </p:spPr>
        <p:txBody>
          <a:bodyPr/>
          <a:lstStyle/>
          <a:p>
            <a:pPr eaLnBrk="1" hangingPunct="1"/>
            <a:r>
              <a:rPr lang="lv-LV" sz="5100" dirty="0" smtClean="0">
                <a:solidFill>
                  <a:srgbClr val="860000"/>
                </a:solidFill>
              </a:rPr>
              <a:t>Pārskats</a:t>
            </a:r>
            <a:r>
              <a:rPr lang="lv-LV" dirty="0" smtClean="0">
                <a:solidFill>
                  <a:srgbClr val="860000"/>
                </a:solidFill>
              </a:rPr>
              <a:t> </a:t>
            </a:r>
            <a:endParaRPr lang="en-US" dirty="0" smtClean="0">
              <a:solidFill>
                <a:srgbClr val="860000"/>
              </a:solidFill>
            </a:endParaRPr>
          </a:p>
        </p:txBody>
      </p:sp>
      <p:sp>
        <p:nvSpPr>
          <p:cNvPr id="3" name="Content Placeholder 2"/>
          <p:cNvSpPr>
            <a:spLocks noGrp="1"/>
          </p:cNvSpPr>
          <p:nvPr>
            <p:ph sz="quarter" idx="1"/>
          </p:nvPr>
        </p:nvSpPr>
        <p:spPr>
          <a:xfrm>
            <a:off x="1270000" y="2139702"/>
            <a:ext cx="10463213" cy="6840760"/>
          </a:xfrm>
        </p:spPr>
        <p:txBody>
          <a:bodyPr>
            <a:normAutofit fontScale="77500" lnSpcReduction="20000"/>
          </a:bodyPr>
          <a:lstStyle/>
          <a:p>
            <a:pPr marL="0" indent="0" algn="just" eaLnBrk="1" hangingPunct="1">
              <a:defRPr/>
            </a:pPr>
            <a:r>
              <a:rPr lang="lv-LV" sz="3400" dirty="0" smtClean="0">
                <a:solidFill>
                  <a:srgbClr val="740000"/>
                </a:solidFill>
              </a:rPr>
              <a:t>Pārskatā par zemi norādīta informācija par zemesgrāmatā neierakstītām zemes vienībām:</a:t>
            </a:r>
          </a:p>
          <a:p>
            <a:pPr marL="457200" indent="-457200" algn="just" eaLnBrk="1" hangingPunct="1">
              <a:buClr>
                <a:srgbClr val="A50021"/>
              </a:buClr>
              <a:buFont typeface="Wingdings" pitchFamily="2" charset="2"/>
              <a:buChar char="§"/>
              <a:defRPr/>
            </a:pPr>
            <a:r>
              <a:rPr lang="lv-LV" sz="2800" dirty="0" smtClean="0">
                <a:solidFill>
                  <a:srgbClr val="740000"/>
                </a:solidFill>
              </a:rPr>
              <a:t>informācija par zemes vienībām, </a:t>
            </a:r>
            <a:r>
              <a:rPr lang="lv-LV" sz="2800" dirty="0">
                <a:solidFill>
                  <a:srgbClr val="740000"/>
                </a:solidFill>
              </a:rPr>
              <a:t>par kurām pieņemti zemes komisiju atzinumi par īpašuma tiesību </a:t>
            </a:r>
            <a:r>
              <a:rPr lang="lv-LV" sz="2800" dirty="0" smtClean="0">
                <a:solidFill>
                  <a:srgbClr val="740000"/>
                </a:solidFill>
              </a:rPr>
              <a:t>atjaunošanu</a:t>
            </a:r>
          </a:p>
          <a:p>
            <a:pPr marL="457200" indent="-457200" algn="just" eaLnBrk="1" hangingPunct="1">
              <a:buClr>
                <a:srgbClr val="A50021"/>
              </a:buClr>
              <a:buFont typeface="Wingdings" pitchFamily="2" charset="2"/>
              <a:buChar char="§"/>
              <a:defRPr/>
            </a:pPr>
            <a:r>
              <a:rPr lang="lv-LV" sz="2800" dirty="0" smtClean="0">
                <a:solidFill>
                  <a:srgbClr val="740000"/>
                </a:solidFill>
              </a:rPr>
              <a:t>informācija </a:t>
            </a:r>
            <a:r>
              <a:rPr lang="lv-LV" sz="2800" dirty="0">
                <a:solidFill>
                  <a:srgbClr val="740000"/>
                </a:solidFill>
              </a:rPr>
              <a:t>par zemes vienībām, par kurām noslēgti zemes izpirkuma (pirkuma) līgumi ar valsts akciju sabiedrību „Latvijas Hipotēku un zemes banka</a:t>
            </a:r>
            <a:r>
              <a:rPr lang="lv-LV" sz="2800" dirty="0" smtClean="0">
                <a:solidFill>
                  <a:srgbClr val="740000"/>
                </a:solidFill>
              </a:rPr>
              <a:t>”</a:t>
            </a:r>
          </a:p>
          <a:p>
            <a:pPr marL="457200" indent="-457200" algn="just" eaLnBrk="1" hangingPunct="1">
              <a:buClr>
                <a:srgbClr val="A50021"/>
              </a:buClr>
              <a:buFont typeface="Wingdings" pitchFamily="2" charset="2"/>
              <a:buChar char="§"/>
              <a:defRPr/>
            </a:pPr>
            <a:r>
              <a:rPr lang="lv-LV" sz="2800" dirty="0">
                <a:solidFill>
                  <a:srgbClr val="740000"/>
                </a:solidFill>
              </a:rPr>
              <a:t>informācija par zemes vienībām, uz kurām īpašuma tiesības saskaņā ar likumu “Par valsts un pašvaldību zemes īpašuma tiesībām un to nostiprināšanu zemesgrāmatās” nostiprināmas zemesgrāmatā uz pašvaldības vārda</a:t>
            </a:r>
          </a:p>
          <a:p>
            <a:pPr marL="457200" indent="-457200" algn="just" eaLnBrk="1" hangingPunct="1">
              <a:buClr>
                <a:srgbClr val="A50021"/>
              </a:buClr>
              <a:buFont typeface="Wingdings" pitchFamily="2" charset="2"/>
              <a:buChar char="§"/>
              <a:defRPr/>
            </a:pPr>
            <a:r>
              <a:rPr lang="lv-LV" sz="2800" dirty="0" smtClean="0">
                <a:solidFill>
                  <a:srgbClr val="740000"/>
                </a:solidFill>
              </a:rPr>
              <a:t>informācija </a:t>
            </a:r>
            <a:r>
              <a:rPr lang="lv-LV" sz="2800" dirty="0">
                <a:solidFill>
                  <a:srgbClr val="740000"/>
                </a:solidFill>
              </a:rPr>
              <a:t>par zemes vienībām, uz kurām īpašuma tiesības saskaņā ar likumu “Par valsts un pašvaldību zemes īpašuma tiesībām un to nostiprināšanu zemesgrāmatās” nostiprināmas zemesgrāmatā uz valsts vārda</a:t>
            </a:r>
          </a:p>
          <a:p>
            <a:pPr marL="457200" indent="-457200" algn="just" eaLnBrk="1" hangingPunct="1">
              <a:buClr>
                <a:srgbClr val="A50021"/>
              </a:buClr>
              <a:buFont typeface="Wingdings" pitchFamily="2" charset="2"/>
              <a:buChar char="§"/>
              <a:defRPr/>
            </a:pPr>
            <a:r>
              <a:rPr lang="lv-LV" sz="2800" dirty="0">
                <a:solidFill>
                  <a:srgbClr val="740000"/>
                </a:solidFill>
              </a:rPr>
              <a:t>i</a:t>
            </a:r>
            <a:r>
              <a:rPr lang="lv-LV" sz="2800" dirty="0" smtClean="0">
                <a:solidFill>
                  <a:srgbClr val="740000"/>
                </a:solidFill>
              </a:rPr>
              <a:t>nformācija par zemes reformas pabeigšanai paredzēto zemi</a:t>
            </a:r>
          </a:p>
          <a:p>
            <a:pPr marL="457200" indent="-457200" algn="just" eaLnBrk="1" hangingPunct="1">
              <a:buClr>
                <a:srgbClr val="A50021"/>
              </a:buClr>
              <a:buFont typeface="Wingdings" pitchFamily="2" charset="2"/>
              <a:buChar char="§"/>
              <a:defRPr/>
            </a:pPr>
            <a:r>
              <a:rPr lang="lv-LV" sz="2800" dirty="0" smtClean="0">
                <a:solidFill>
                  <a:srgbClr val="740000"/>
                </a:solidFill>
              </a:rPr>
              <a:t>informācija par rezerves zemes fonda zemi</a:t>
            </a:r>
          </a:p>
          <a:p>
            <a:pPr marL="457200" indent="-457200" algn="just" eaLnBrk="1" hangingPunct="1">
              <a:buClr>
                <a:srgbClr val="A50021"/>
              </a:buClr>
              <a:buFont typeface="Wingdings" pitchFamily="2" charset="2"/>
              <a:buChar char="§"/>
              <a:defRPr/>
            </a:pPr>
            <a:r>
              <a:rPr lang="lv-LV" sz="2800" dirty="0">
                <a:solidFill>
                  <a:srgbClr val="740000"/>
                </a:solidFill>
              </a:rPr>
              <a:t>i</a:t>
            </a:r>
            <a:r>
              <a:rPr lang="lv-LV" sz="2800" dirty="0" smtClean="0">
                <a:solidFill>
                  <a:srgbClr val="740000"/>
                </a:solidFill>
              </a:rPr>
              <a:t>nformācija par publiskajiem ūdeņiem</a:t>
            </a:r>
            <a:endParaRPr lang="lv-LV" sz="2800" dirty="0">
              <a:solidFill>
                <a:srgbClr val="740000"/>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lv-LV" sz="5100" dirty="0" smtClean="0">
                <a:solidFill>
                  <a:srgbClr val="860000"/>
                </a:solidFill>
              </a:rPr>
              <a:t>Pārskata mērķis</a:t>
            </a:r>
            <a:endParaRPr lang="en-US" sz="5100" dirty="0" smtClean="0">
              <a:solidFill>
                <a:srgbClr val="860000"/>
              </a:solidFill>
            </a:endParaRPr>
          </a:p>
        </p:txBody>
      </p:sp>
      <p:sp>
        <p:nvSpPr>
          <p:cNvPr id="8195" name="Content Placeholder 2"/>
          <p:cNvSpPr>
            <a:spLocks noGrp="1"/>
          </p:cNvSpPr>
          <p:nvPr>
            <p:ph sz="quarter" idx="1"/>
          </p:nvPr>
        </p:nvSpPr>
        <p:spPr>
          <a:xfrm>
            <a:off x="1101006" y="2499742"/>
            <a:ext cx="10868025" cy="4248472"/>
          </a:xfrm>
        </p:spPr>
        <p:txBody>
          <a:bodyPr/>
          <a:lstStyle/>
          <a:p>
            <a:pPr marL="0" indent="0" algn="just" eaLnBrk="1" hangingPunct="1"/>
            <a:r>
              <a:rPr lang="lv-LV" sz="3200" dirty="0" smtClean="0">
                <a:solidFill>
                  <a:srgbClr val="740000"/>
                </a:solidFill>
              </a:rPr>
              <a:t>Sakārtot Nekustamā īpašuma valsts kadastra informācijas sistēmas (turpmāk NĪVKIS) datus par zemesgrāmatā neierakstītu zemes vienību statusiem un zemes vienību piederību (piekritību) un sagatavot rīkojuma projektu par zemes reformas pabeigšanu attiecīgajā novadā vai novada pagastā</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749425" y="987425"/>
            <a:ext cx="9072563" cy="1152525"/>
          </a:xfrm>
        </p:spPr>
        <p:txBody>
          <a:bodyPr/>
          <a:lstStyle/>
          <a:p>
            <a:pPr eaLnBrk="1" hangingPunct="1"/>
            <a:r>
              <a:rPr lang="lv-LV" sz="5100" dirty="0" smtClean="0">
                <a:solidFill>
                  <a:srgbClr val="740000"/>
                </a:solidFill>
              </a:rPr>
              <a:t>Darba gaita (1)</a:t>
            </a:r>
            <a:endParaRPr lang="en-US" sz="5100" dirty="0" smtClean="0">
              <a:solidFill>
                <a:srgbClr val="740000"/>
              </a:solidFill>
            </a:endParaRPr>
          </a:p>
        </p:txBody>
      </p:sp>
      <p:sp>
        <p:nvSpPr>
          <p:cNvPr id="3" name="Content Placeholder 2"/>
          <p:cNvSpPr>
            <a:spLocks noGrp="1"/>
          </p:cNvSpPr>
          <p:nvPr>
            <p:ph sz="quarter" idx="1"/>
          </p:nvPr>
        </p:nvSpPr>
        <p:spPr>
          <a:xfrm>
            <a:off x="955675" y="2500313"/>
            <a:ext cx="10945813" cy="5616053"/>
          </a:xfrm>
        </p:spPr>
        <p:txBody>
          <a:bodyPr>
            <a:noAutofit/>
          </a:bodyPr>
          <a:lstStyle/>
          <a:p>
            <a:pPr marL="0" indent="0" algn="just" eaLnBrk="1" hangingPunct="1">
              <a:spcBef>
                <a:spcPts val="600"/>
              </a:spcBef>
              <a:defRPr/>
            </a:pPr>
            <a:r>
              <a:rPr lang="lv-LV" sz="2800" dirty="0" smtClean="0">
                <a:solidFill>
                  <a:srgbClr val="740000"/>
                </a:solidFill>
              </a:rPr>
              <a:t>1. VZD centrālā struktūrvienība sagatavo datu atlasi no NĪVKIS par attiecīgo grupu zemes vienībām, ietverot datu atlasē informāciju par zemes vienību kadastra apzīmējumiem, lietotājiem, platību, attiecīgajiem dokumentiem, uz zemes vienības esošajām NĪVKIS reģistrētajām būvēm un to piederību</a:t>
            </a:r>
          </a:p>
          <a:p>
            <a:pPr marL="650138" indent="-650138" algn="just" eaLnBrk="1" hangingPunct="1">
              <a:buFontTx/>
              <a:buAutoNum type="arabicPeriod"/>
              <a:defRPr/>
            </a:pPr>
            <a:endParaRPr lang="lv-LV" sz="2800" dirty="0" smtClean="0">
              <a:solidFill>
                <a:srgbClr val="740000"/>
              </a:solidFill>
            </a:endParaRPr>
          </a:p>
          <a:p>
            <a:pPr marL="0" indent="0" algn="just" eaLnBrk="1" hangingPunct="1">
              <a:defRPr/>
            </a:pPr>
            <a:r>
              <a:rPr lang="lv-LV" sz="2800" dirty="0">
                <a:solidFill>
                  <a:srgbClr val="740000"/>
                </a:solidFill>
              </a:rPr>
              <a:t>2</a:t>
            </a:r>
            <a:r>
              <a:rPr lang="lv-LV" sz="2800" dirty="0" smtClean="0">
                <a:solidFill>
                  <a:srgbClr val="740000"/>
                </a:solidFill>
              </a:rPr>
              <a:t>. VZD centrālā struktūrvienība nosūta NIVKIS datus pašvaldībām</a:t>
            </a:r>
            <a:endParaRPr lang="en-US" sz="2800" dirty="0">
              <a:solidFill>
                <a:srgbClr val="740000"/>
              </a:solidFill>
            </a:endParaRPr>
          </a:p>
        </p:txBody>
      </p:sp>
      <p:sp>
        <p:nvSpPr>
          <p:cNvPr id="10245" name="Down Arrow 12"/>
          <p:cNvSpPr>
            <a:spLocks noChangeArrowheads="1"/>
          </p:cNvSpPr>
          <p:nvPr/>
        </p:nvSpPr>
        <p:spPr bwMode="auto">
          <a:xfrm>
            <a:off x="5986463" y="5713858"/>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sp>
        <p:nvSpPr>
          <p:cNvPr id="10246" name="Down Arrow 12"/>
          <p:cNvSpPr>
            <a:spLocks noChangeArrowheads="1"/>
          </p:cNvSpPr>
          <p:nvPr/>
        </p:nvSpPr>
        <p:spPr bwMode="auto">
          <a:xfrm>
            <a:off x="5781526" y="7577138"/>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pic>
        <p:nvPicPr>
          <p:cNvPr id="7"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237910" y="843558"/>
            <a:ext cx="3240360" cy="236374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1"/>
          <p:cNvSpPr>
            <a:spLocks noChangeArrowheads="1"/>
          </p:cNvSpPr>
          <p:nvPr/>
        </p:nvSpPr>
        <p:spPr bwMode="auto">
          <a:xfrm>
            <a:off x="1282117" y="5961204"/>
            <a:ext cx="3958257" cy="2304256"/>
          </a:xfrm>
          <a:prstGeom prst="rect">
            <a:avLst/>
          </a:prstGeom>
          <a:noFill/>
          <a:ln w="317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lv-LV" sz="2000" b="1" dirty="0">
                <a:solidFill>
                  <a:srgbClr val="740000"/>
                </a:solidFill>
                <a:latin typeface="Calibri" pitchFamily="34" charset="0"/>
                <a:cs typeface="Arial" charset="0"/>
              </a:rPr>
              <a:t>Nosūta apstiprinājumu </a:t>
            </a:r>
            <a:r>
              <a:rPr lang="lv-LV" sz="2000" dirty="0">
                <a:solidFill>
                  <a:srgbClr val="740000"/>
                </a:solidFill>
                <a:latin typeface="Calibri" pitchFamily="34" charset="0"/>
                <a:cs typeface="Arial" charset="0"/>
              </a:rPr>
              <a:t>par attiecīgās grupas NĪVKIS reģistrēto datu atbilstību pašvaldības rīcībā esošajai informācijai un dokumentiem uz elektroniskā pasta </a:t>
            </a:r>
            <a:r>
              <a:rPr lang="lv-LV" sz="2000" b="1" dirty="0">
                <a:solidFill>
                  <a:srgbClr val="740000"/>
                </a:solidFill>
                <a:latin typeface="Calibri" pitchFamily="34" charset="0"/>
                <a:cs typeface="Arial" charset="0"/>
              </a:rPr>
              <a:t>adresi kpd@vzd.gov.lv</a:t>
            </a:r>
            <a:endParaRPr lang="en-US" sz="2000" b="1" dirty="0">
              <a:solidFill>
                <a:srgbClr val="740000"/>
              </a:solidFill>
              <a:latin typeface="Calibri" pitchFamily="34" charset="0"/>
              <a:cs typeface="Arial" charset="0"/>
            </a:endParaRPr>
          </a:p>
        </p:txBody>
      </p:sp>
      <p:sp>
        <p:nvSpPr>
          <p:cNvPr id="11268" name="Rectangle 12"/>
          <p:cNvSpPr>
            <a:spLocks noChangeArrowheads="1"/>
          </p:cNvSpPr>
          <p:nvPr/>
        </p:nvSpPr>
        <p:spPr bwMode="auto">
          <a:xfrm>
            <a:off x="7093720" y="6105220"/>
            <a:ext cx="4394053" cy="2160240"/>
          </a:xfrm>
          <a:prstGeom prst="rect">
            <a:avLst/>
          </a:prstGeom>
          <a:noFill/>
          <a:ln w="317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lv-LV" sz="2000" b="1" dirty="0">
                <a:solidFill>
                  <a:srgbClr val="740000"/>
                </a:solidFill>
                <a:latin typeface="Calibri" pitchFamily="34" charset="0"/>
                <a:cs typeface="Arial" charset="0"/>
              </a:rPr>
              <a:t>Iesniedz </a:t>
            </a:r>
            <a:r>
              <a:rPr lang="lv-LV" sz="2000" dirty="0" smtClean="0">
                <a:solidFill>
                  <a:srgbClr val="740000"/>
                </a:solidFill>
                <a:latin typeface="Calibri" pitchFamily="34" charset="0"/>
                <a:cs typeface="Arial" charset="0"/>
              </a:rPr>
              <a:t>VZD Reģionālajā </a:t>
            </a:r>
            <a:r>
              <a:rPr lang="lv-LV" sz="2000" dirty="0">
                <a:solidFill>
                  <a:srgbClr val="740000"/>
                </a:solidFill>
                <a:latin typeface="Calibri" pitchFamily="34" charset="0"/>
                <a:cs typeface="Arial" charset="0"/>
              </a:rPr>
              <a:t>nodaļā </a:t>
            </a:r>
            <a:r>
              <a:rPr lang="lv-LV" sz="2000" b="1" dirty="0" smtClean="0">
                <a:solidFill>
                  <a:srgbClr val="740000"/>
                </a:solidFill>
                <a:latin typeface="Calibri" pitchFamily="34" charset="0"/>
                <a:cs typeface="Arial" charset="0"/>
              </a:rPr>
              <a:t>dokumentus vai informāciju par attiecīgo dokumentu</a:t>
            </a:r>
          </a:p>
          <a:p>
            <a:pPr>
              <a:spcBef>
                <a:spcPts val="600"/>
              </a:spcBef>
            </a:pPr>
            <a:r>
              <a:rPr lang="lv-LV" sz="2000" b="1" dirty="0" smtClean="0">
                <a:solidFill>
                  <a:srgbClr val="740000"/>
                </a:solidFill>
                <a:latin typeface="Calibri" pitchFamily="34" charset="0"/>
                <a:cs typeface="Arial" charset="0"/>
              </a:rPr>
              <a:t>Nosūta </a:t>
            </a:r>
            <a:r>
              <a:rPr lang="lv-LV" sz="2000" b="1" dirty="0">
                <a:solidFill>
                  <a:srgbClr val="740000"/>
                </a:solidFill>
                <a:latin typeface="Calibri" pitchFamily="34" charset="0"/>
                <a:cs typeface="Arial" charset="0"/>
              </a:rPr>
              <a:t>informāciju </a:t>
            </a:r>
            <a:r>
              <a:rPr lang="lv-LV" sz="2000" dirty="0">
                <a:solidFill>
                  <a:srgbClr val="740000"/>
                </a:solidFill>
                <a:latin typeface="Calibri" pitchFamily="34" charset="0"/>
                <a:cs typeface="Arial" charset="0"/>
              </a:rPr>
              <a:t>par veiktajām darbībām uz elektroniskā pasta adresi </a:t>
            </a:r>
            <a:r>
              <a:rPr lang="lv-LV" sz="2000" b="1" dirty="0">
                <a:solidFill>
                  <a:srgbClr val="740000"/>
                </a:solidFill>
                <a:latin typeface="Calibri" pitchFamily="34" charset="0"/>
                <a:cs typeface="Arial" charset="0"/>
              </a:rPr>
              <a:t>kpd@vzd.gov.lv</a:t>
            </a:r>
            <a:endParaRPr lang="en-US" sz="2000" b="1" dirty="0">
              <a:solidFill>
                <a:srgbClr val="740000"/>
              </a:solidFill>
              <a:latin typeface="Calibri" pitchFamily="34" charset="0"/>
              <a:cs typeface="Arial" charset="0"/>
            </a:endParaRPr>
          </a:p>
        </p:txBody>
      </p:sp>
      <p:sp>
        <p:nvSpPr>
          <p:cNvPr id="16" name="TextBox 145"/>
          <p:cNvSpPr txBox="1"/>
          <p:nvPr/>
        </p:nvSpPr>
        <p:spPr>
          <a:xfrm>
            <a:off x="2975503" y="5011458"/>
            <a:ext cx="1052513" cy="425450"/>
          </a:xfrm>
          <a:prstGeom prst="rect">
            <a:avLst/>
          </a:prstGeom>
          <a:solidFill>
            <a:sysClr val="window" lastClr="FFFFFF"/>
          </a:solidFill>
          <a:ln w="9525" cmpd="sng">
            <a:solidFill>
              <a:sysClr val="window" lastClr="FFFFFF">
                <a:shade val="50000"/>
              </a:sysClr>
            </a:solidFill>
          </a:ln>
          <a:effectLst/>
        </p:spPr>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lv-LV" sz="2000" kern="0" dirty="0">
                <a:solidFill>
                  <a:sysClr val="windowText" lastClr="000000"/>
                </a:solidFill>
                <a:latin typeface="Calibri"/>
              </a:rPr>
              <a:t>Atbilst</a:t>
            </a:r>
          </a:p>
          <a:p>
            <a:pPr algn="ctr" fontAlgn="auto">
              <a:spcBef>
                <a:spcPts val="0"/>
              </a:spcBef>
              <a:spcAft>
                <a:spcPts val="0"/>
              </a:spcAft>
              <a:defRPr/>
            </a:pPr>
            <a:endParaRPr lang="en-US" sz="2000" kern="0" dirty="0">
              <a:solidFill>
                <a:sysClr val="windowText" lastClr="000000"/>
              </a:solidFill>
              <a:latin typeface="Calibri"/>
            </a:endParaRPr>
          </a:p>
        </p:txBody>
      </p:sp>
      <p:sp>
        <p:nvSpPr>
          <p:cNvPr id="17" name="TextBox 146"/>
          <p:cNvSpPr txBox="1"/>
          <p:nvPr/>
        </p:nvSpPr>
        <p:spPr>
          <a:xfrm>
            <a:off x="8463742" y="5011458"/>
            <a:ext cx="1192213" cy="425450"/>
          </a:xfrm>
          <a:prstGeom prst="rect">
            <a:avLst/>
          </a:prstGeom>
          <a:solidFill>
            <a:sysClr val="window" lastClr="FFFFFF"/>
          </a:solidFill>
          <a:ln w="9525" cmpd="sng">
            <a:solidFill>
              <a:sysClr val="window" lastClr="FFFFFF">
                <a:shade val="50000"/>
              </a:sysClr>
            </a:solidFill>
          </a:ln>
          <a:effectLst/>
        </p:spPr>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auto">
              <a:spcBef>
                <a:spcPts val="0"/>
              </a:spcBef>
              <a:spcAft>
                <a:spcPts val="0"/>
              </a:spcAft>
              <a:defRPr/>
            </a:pPr>
            <a:r>
              <a:rPr lang="lv-LV" sz="2000" kern="0" dirty="0">
                <a:solidFill>
                  <a:sysClr val="windowText" lastClr="000000"/>
                </a:solidFill>
                <a:latin typeface="Calibri"/>
              </a:rPr>
              <a:t>Neatbilst</a:t>
            </a:r>
          </a:p>
          <a:p>
            <a:pPr algn="ctr" fontAlgn="auto">
              <a:spcBef>
                <a:spcPts val="0"/>
              </a:spcBef>
              <a:spcAft>
                <a:spcPts val="0"/>
              </a:spcAft>
              <a:defRPr/>
            </a:pPr>
            <a:endParaRPr lang="en-US" sz="2000" kern="0" dirty="0">
              <a:solidFill>
                <a:sysClr val="windowText" lastClr="000000"/>
              </a:solidFill>
              <a:latin typeface="Calibri"/>
            </a:endParaRPr>
          </a:p>
        </p:txBody>
      </p:sp>
      <p:sp>
        <p:nvSpPr>
          <p:cNvPr id="11273" name="Title 1"/>
          <p:cNvSpPr>
            <a:spLocks noGrp="1"/>
          </p:cNvSpPr>
          <p:nvPr>
            <p:ph type="title"/>
          </p:nvPr>
        </p:nvSpPr>
        <p:spPr>
          <a:xfrm>
            <a:off x="1870075" y="771525"/>
            <a:ext cx="9072563" cy="1152525"/>
          </a:xfrm>
        </p:spPr>
        <p:txBody>
          <a:bodyPr/>
          <a:lstStyle/>
          <a:p>
            <a:pPr eaLnBrk="1" hangingPunct="1"/>
            <a:r>
              <a:rPr lang="lv-LV" sz="5100" dirty="0" smtClean="0">
                <a:solidFill>
                  <a:srgbClr val="740000"/>
                </a:solidFill>
              </a:rPr>
              <a:t>Darba gaita (2)</a:t>
            </a:r>
            <a:endParaRPr lang="en-US" sz="5100" dirty="0" smtClean="0">
              <a:solidFill>
                <a:srgbClr val="740000"/>
              </a:solidFill>
            </a:endParaRPr>
          </a:p>
        </p:txBody>
      </p:sp>
      <p:sp>
        <p:nvSpPr>
          <p:cNvPr id="11274" name="TextBox 53"/>
          <p:cNvSpPr txBox="1">
            <a:spLocks noChangeArrowheads="1"/>
          </p:cNvSpPr>
          <p:nvPr/>
        </p:nvSpPr>
        <p:spPr bwMode="auto">
          <a:xfrm>
            <a:off x="1317339" y="3112562"/>
            <a:ext cx="1029652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FFFFFF"/>
                </a:solidFill>
                <a:latin typeface="Lucida Grande" charset="0"/>
                <a:ea typeface="Lucida Grande" charset="0"/>
                <a:cs typeface="Lucida Grande" charset="0"/>
                <a:sym typeface="Lucida Grande" charset="0"/>
              </a:defRPr>
            </a:lvl1pPr>
            <a:lvl2pPr marL="742950" indent="-285750" eaLnBrk="0" hangingPunct="0">
              <a:defRPr sz="1200">
                <a:solidFill>
                  <a:srgbClr val="FFFFFF"/>
                </a:solidFill>
                <a:latin typeface="Lucida Grande" charset="0"/>
                <a:ea typeface="Lucida Grande" charset="0"/>
                <a:cs typeface="Lucida Grande" charset="0"/>
                <a:sym typeface="Lucida Grande" charset="0"/>
              </a:defRPr>
            </a:lvl2pPr>
            <a:lvl3pPr marL="1143000" indent="-228600" eaLnBrk="0" hangingPunct="0">
              <a:defRPr sz="1200">
                <a:solidFill>
                  <a:srgbClr val="FFFFFF"/>
                </a:solidFill>
                <a:latin typeface="Lucida Grande" charset="0"/>
                <a:ea typeface="Lucida Grande" charset="0"/>
                <a:cs typeface="Lucida Grande" charset="0"/>
                <a:sym typeface="Lucida Grande" charset="0"/>
              </a:defRPr>
            </a:lvl3pPr>
            <a:lvl4pPr marL="1600200" indent="-228600" eaLnBrk="0" hangingPunct="0">
              <a:defRPr sz="1200">
                <a:solidFill>
                  <a:srgbClr val="FFFFFF"/>
                </a:solidFill>
                <a:latin typeface="Lucida Grande" charset="0"/>
                <a:ea typeface="Lucida Grande" charset="0"/>
                <a:cs typeface="Lucida Grande" charset="0"/>
                <a:sym typeface="Lucida Grande" charset="0"/>
              </a:defRPr>
            </a:lvl4pPr>
            <a:lvl5pPr marL="2057400" indent="-228600" eaLnBrk="0" hangingPunct="0">
              <a:defRPr sz="1200">
                <a:solidFill>
                  <a:srgbClr val="FFFFFF"/>
                </a:solidFill>
                <a:latin typeface="Lucida Grande" charset="0"/>
                <a:ea typeface="Lucida Grande" charset="0"/>
                <a:cs typeface="Lucida Grande" charset="0"/>
                <a:sym typeface="Lucida Grande" charset="0"/>
              </a:defRPr>
            </a:lvl5pPr>
            <a:lvl6pPr marL="25146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6pPr>
            <a:lvl7pPr marL="29718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7pPr>
            <a:lvl8pPr marL="34290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8pPr>
            <a:lvl9pPr marL="38862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9pPr>
          </a:lstStyle>
          <a:p>
            <a:pPr algn="just" eaLnBrk="1" hangingPunct="1">
              <a:spcBef>
                <a:spcPts val="2400"/>
              </a:spcBef>
            </a:pPr>
            <a:r>
              <a:rPr lang="lv-LV" sz="2800" dirty="0" smtClean="0">
                <a:solidFill>
                  <a:srgbClr val="740000"/>
                </a:solidFill>
                <a:latin typeface="Arial" charset="0"/>
                <a:cs typeface="Arial" charset="0"/>
                <a:sym typeface="Arial" charset="0"/>
              </a:rPr>
              <a:t>3.Pašvaldība izvērtē </a:t>
            </a:r>
            <a:r>
              <a:rPr lang="lv-LV" sz="2800" dirty="0" smtClean="0">
                <a:solidFill>
                  <a:srgbClr val="740000"/>
                </a:solidFill>
              </a:rPr>
              <a:t>nosūtīto </a:t>
            </a:r>
            <a:r>
              <a:rPr lang="lv-LV" sz="2800" dirty="0">
                <a:solidFill>
                  <a:srgbClr val="740000"/>
                </a:solidFill>
              </a:rPr>
              <a:t>datu atbilstību pašvaldības rīcībā esošajai informācijai un dokumentiem </a:t>
            </a:r>
            <a:r>
              <a:rPr lang="lv-LV" sz="2800" dirty="0" smtClean="0">
                <a:solidFill>
                  <a:srgbClr val="740000"/>
                </a:solidFill>
              </a:rPr>
              <a:t>VZD pavadvēstulē </a:t>
            </a:r>
            <a:r>
              <a:rPr lang="lv-LV" sz="2800" dirty="0">
                <a:solidFill>
                  <a:srgbClr val="740000"/>
                </a:solidFill>
              </a:rPr>
              <a:t>noteiktajā termiņā</a:t>
            </a:r>
            <a:endParaRPr lang="lv-LV" sz="2800" dirty="0">
              <a:solidFill>
                <a:srgbClr val="740000"/>
              </a:solidFill>
              <a:latin typeface="Arial" charset="0"/>
              <a:cs typeface="Arial" charset="0"/>
              <a:sym typeface="Arial" charset="0"/>
            </a:endParaRPr>
          </a:p>
        </p:txBody>
      </p:sp>
      <p:sp>
        <p:nvSpPr>
          <p:cNvPr id="11275" name="Down Arrow 12"/>
          <p:cNvSpPr>
            <a:spLocks noChangeArrowheads="1"/>
          </p:cNvSpPr>
          <p:nvPr/>
        </p:nvSpPr>
        <p:spPr bwMode="auto">
          <a:xfrm>
            <a:off x="5687870" y="7941610"/>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cxnSp>
        <p:nvCxnSpPr>
          <p:cNvPr id="3" name="Taisns savienotājs 2"/>
          <p:cNvCxnSpPr/>
          <p:nvPr/>
        </p:nvCxnSpPr>
        <p:spPr bwMode="auto">
          <a:xfrm>
            <a:off x="1461045" y="4487163"/>
            <a:ext cx="10009112" cy="0"/>
          </a:xfrm>
          <a:prstGeom prst="line">
            <a:avLst/>
          </a:pr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Taisns bultveida savienotājs 4"/>
          <p:cNvCxnSpPr/>
          <p:nvPr/>
        </p:nvCxnSpPr>
        <p:spPr bwMode="auto">
          <a:xfrm>
            <a:off x="2971216" y="4487163"/>
            <a:ext cx="0" cy="1474041"/>
          </a:xfrm>
          <a:prstGeom prst="straightConnector1">
            <a:avLst/>
          </a:prstGeom>
          <a:solidFill>
            <a:srgbClr val="00B8FF"/>
          </a:solidFill>
          <a:ln w="9525"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Taisns bultveida savienotājs 6"/>
          <p:cNvCxnSpPr/>
          <p:nvPr/>
        </p:nvCxnSpPr>
        <p:spPr bwMode="auto">
          <a:xfrm flipH="1">
            <a:off x="9669958" y="4497557"/>
            <a:ext cx="20473" cy="1673366"/>
          </a:xfrm>
          <a:prstGeom prst="straightConnector1">
            <a:avLst/>
          </a:prstGeom>
          <a:solidFill>
            <a:srgbClr val="00B8FF"/>
          </a:solidFill>
          <a:ln w="9525" cap="flat" cmpd="sng" algn="ctr">
            <a:solidFill>
              <a:srgbClr val="00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8"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01157" y="483518"/>
            <a:ext cx="3100602" cy="2261792"/>
          </a:xfrm>
          <a:prstGeom prst="rect">
            <a:avLst/>
          </a:prstGeom>
        </p:spPr>
      </p:pic>
      <p:sp>
        <p:nvSpPr>
          <p:cNvPr id="19" name="Down Arrow 12"/>
          <p:cNvSpPr>
            <a:spLocks noChangeArrowheads="1"/>
          </p:cNvSpPr>
          <p:nvPr/>
        </p:nvSpPr>
        <p:spPr bwMode="auto">
          <a:xfrm>
            <a:off x="5687870" y="1737571"/>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
          <p:cNvSpPr>
            <a:spLocks noChangeArrowheads="1"/>
          </p:cNvSpPr>
          <p:nvPr/>
        </p:nvSpPr>
        <p:spPr bwMode="auto">
          <a:xfrm>
            <a:off x="1467569" y="6323000"/>
            <a:ext cx="3168352" cy="2158478"/>
          </a:xfrm>
          <a:prstGeom prst="rect">
            <a:avLst/>
          </a:prstGeom>
          <a:noFill/>
          <a:ln w="317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r>
              <a:rPr lang="lv-LV" sz="2000" dirty="0">
                <a:solidFill>
                  <a:srgbClr val="740000"/>
                </a:solidFill>
                <a:latin typeface="Calibri" pitchFamily="34" charset="0"/>
                <a:cs typeface="Arial" charset="0"/>
              </a:rPr>
              <a:t> Informē pašvaldību par veikto datu aktualizācija</a:t>
            </a:r>
            <a:endParaRPr lang="en-US" sz="2000" dirty="0">
              <a:solidFill>
                <a:srgbClr val="740000"/>
              </a:solidFill>
              <a:latin typeface="Calibri" pitchFamily="34" charset="0"/>
              <a:cs typeface="Arial" charset="0"/>
            </a:endParaRPr>
          </a:p>
        </p:txBody>
      </p:sp>
      <p:sp>
        <p:nvSpPr>
          <p:cNvPr id="12291" name="Rectangle 12"/>
          <p:cNvSpPr>
            <a:spLocks noChangeArrowheads="1"/>
          </p:cNvSpPr>
          <p:nvPr/>
        </p:nvSpPr>
        <p:spPr bwMode="auto">
          <a:xfrm>
            <a:off x="4635921" y="4163231"/>
            <a:ext cx="2871788" cy="1009650"/>
          </a:xfrm>
          <a:prstGeom prst="rect">
            <a:avLst/>
          </a:prstGeom>
          <a:noFill/>
          <a:ln w="317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r>
              <a:rPr lang="lv-LV" sz="2000" dirty="0" smtClean="0">
                <a:solidFill>
                  <a:srgbClr val="740000"/>
                </a:solidFill>
                <a:latin typeface="Calibri" pitchFamily="34" charset="0"/>
                <a:cs typeface="Arial" charset="0"/>
              </a:rPr>
              <a:t>veic </a:t>
            </a:r>
            <a:r>
              <a:rPr lang="lv-LV" sz="2000" dirty="0">
                <a:solidFill>
                  <a:srgbClr val="740000"/>
                </a:solidFill>
                <a:latin typeface="Calibri" pitchFamily="34" charset="0"/>
                <a:cs typeface="Arial" charset="0"/>
              </a:rPr>
              <a:t>datu aktualizāciju NĪVKIS </a:t>
            </a:r>
          </a:p>
        </p:txBody>
      </p:sp>
      <p:sp>
        <p:nvSpPr>
          <p:cNvPr id="12292" name="Rectangle 15"/>
          <p:cNvSpPr>
            <a:spLocks noChangeArrowheads="1"/>
          </p:cNvSpPr>
          <p:nvPr/>
        </p:nvSpPr>
        <p:spPr bwMode="auto">
          <a:xfrm>
            <a:off x="7507709" y="6365441"/>
            <a:ext cx="3561929" cy="2158478"/>
          </a:xfrm>
          <a:prstGeom prst="rect">
            <a:avLst/>
          </a:prstGeom>
          <a:noFill/>
          <a:ln w="317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r>
              <a:rPr lang="lv-LV" sz="2000" dirty="0">
                <a:solidFill>
                  <a:srgbClr val="740000"/>
                </a:solidFill>
                <a:latin typeface="Calibri" pitchFamily="34" charset="0"/>
                <a:cs typeface="Arial" charset="0"/>
              </a:rPr>
              <a:t> Informē VZD Centrālo struktūrvienību par datu atbilstību pašvaldības rīcībā esošajiem dokumentiem </a:t>
            </a:r>
          </a:p>
          <a:p>
            <a:pPr algn="ctr"/>
            <a:r>
              <a:rPr lang="lv-LV" sz="2000" dirty="0">
                <a:solidFill>
                  <a:srgbClr val="740000"/>
                </a:solidFill>
                <a:latin typeface="Calibri" pitchFamily="34" charset="0"/>
                <a:cs typeface="Arial" charset="0"/>
              </a:rPr>
              <a:t>(uz e-pastu </a:t>
            </a:r>
            <a:r>
              <a:rPr lang="lv-LV" sz="2000" b="1" dirty="0" err="1">
                <a:solidFill>
                  <a:srgbClr val="740000"/>
                </a:solidFill>
                <a:latin typeface="Calibri" pitchFamily="34" charset="0"/>
                <a:cs typeface="Arial" charset="0"/>
              </a:rPr>
              <a:t>kpd@vzd.gov.lv</a:t>
            </a:r>
            <a:r>
              <a:rPr lang="lv-LV" sz="2000" dirty="0">
                <a:solidFill>
                  <a:srgbClr val="740000"/>
                </a:solidFill>
                <a:latin typeface="Calibri" pitchFamily="34" charset="0"/>
                <a:cs typeface="Arial" charset="0"/>
              </a:rPr>
              <a:t>) </a:t>
            </a:r>
            <a:endParaRPr lang="en-US" sz="2000" dirty="0">
              <a:solidFill>
                <a:srgbClr val="740000"/>
              </a:solidFill>
              <a:latin typeface="Calibri" pitchFamily="34" charset="0"/>
              <a:cs typeface="Arial" charset="0"/>
            </a:endParaRPr>
          </a:p>
        </p:txBody>
      </p:sp>
      <p:sp>
        <p:nvSpPr>
          <p:cNvPr id="12293" name="Title 1"/>
          <p:cNvSpPr>
            <a:spLocks noGrp="1"/>
          </p:cNvSpPr>
          <p:nvPr>
            <p:ph type="title"/>
          </p:nvPr>
        </p:nvSpPr>
        <p:spPr>
          <a:xfrm>
            <a:off x="1954213" y="555625"/>
            <a:ext cx="9072562" cy="1152525"/>
          </a:xfrm>
        </p:spPr>
        <p:txBody>
          <a:bodyPr/>
          <a:lstStyle/>
          <a:p>
            <a:pPr eaLnBrk="1" hangingPunct="1"/>
            <a:r>
              <a:rPr lang="lv-LV" sz="5100" dirty="0" smtClean="0">
                <a:solidFill>
                  <a:srgbClr val="A50021"/>
                </a:solidFill>
              </a:rPr>
              <a:t>Darba gaita (3)</a:t>
            </a:r>
            <a:endParaRPr lang="en-US" sz="5100" dirty="0" smtClean="0">
              <a:solidFill>
                <a:srgbClr val="A50021"/>
              </a:solidFill>
            </a:endParaRPr>
          </a:p>
        </p:txBody>
      </p:sp>
      <p:sp>
        <p:nvSpPr>
          <p:cNvPr id="12294" name="TextBox 48"/>
          <p:cNvSpPr txBox="1">
            <a:spLocks noChangeArrowheads="1"/>
          </p:cNvSpPr>
          <p:nvPr/>
        </p:nvSpPr>
        <p:spPr bwMode="auto">
          <a:xfrm>
            <a:off x="1245022" y="2935644"/>
            <a:ext cx="102981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FFFFFF"/>
                </a:solidFill>
                <a:latin typeface="Lucida Grande" charset="0"/>
                <a:ea typeface="Lucida Grande" charset="0"/>
                <a:cs typeface="Lucida Grande" charset="0"/>
                <a:sym typeface="Lucida Grande" charset="0"/>
              </a:defRPr>
            </a:lvl1pPr>
            <a:lvl2pPr marL="742950" indent="-285750" eaLnBrk="0" hangingPunct="0">
              <a:defRPr sz="1200">
                <a:solidFill>
                  <a:srgbClr val="FFFFFF"/>
                </a:solidFill>
                <a:latin typeface="Lucida Grande" charset="0"/>
                <a:ea typeface="Lucida Grande" charset="0"/>
                <a:cs typeface="Lucida Grande" charset="0"/>
                <a:sym typeface="Lucida Grande" charset="0"/>
              </a:defRPr>
            </a:lvl2pPr>
            <a:lvl3pPr marL="1143000" indent="-228600" eaLnBrk="0" hangingPunct="0">
              <a:defRPr sz="1200">
                <a:solidFill>
                  <a:srgbClr val="FFFFFF"/>
                </a:solidFill>
                <a:latin typeface="Lucida Grande" charset="0"/>
                <a:ea typeface="Lucida Grande" charset="0"/>
                <a:cs typeface="Lucida Grande" charset="0"/>
                <a:sym typeface="Lucida Grande" charset="0"/>
              </a:defRPr>
            </a:lvl3pPr>
            <a:lvl4pPr marL="1600200" indent="-228600" eaLnBrk="0" hangingPunct="0">
              <a:defRPr sz="1200">
                <a:solidFill>
                  <a:srgbClr val="FFFFFF"/>
                </a:solidFill>
                <a:latin typeface="Lucida Grande" charset="0"/>
                <a:ea typeface="Lucida Grande" charset="0"/>
                <a:cs typeface="Lucida Grande" charset="0"/>
                <a:sym typeface="Lucida Grande" charset="0"/>
              </a:defRPr>
            </a:lvl4pPr>
            <a:lvl5pPr marL="2057400" indent="-228600" eaLnBrk="0" hangingPunct="0">
              <a:defRPr sz="1200">
                <a:solidFill>
                  <a:srgbClr val="FFFFFF"/>
                </a:solidFill>
                <a:latin typeface="Lucida Grande" charset="0"/>
                <a:ea typeface="Lucida Grande" charset="0"/>
                <a:cs typeface="Lucida Grande" charset="0"/>
                <a:sym typeface="Lucida Grande" charset="0"/>
              </a:defRPr>
            </a:lvl5pPr>
            <a:lvl6pPr marL="25146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6pPr>
            <a:lvl7pPr marL="29718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7pPr>
            <a:lvl8pPr marL="34290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8pPr>
            <a:lvl9pPr marL="38862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9pPr>
          </a:lstStyle>
          <a:p>
            <a:pPr algn="just" eaLnBrk="1" hangingPunct="1">
              <a:spcBef>
                <a:spcPts val="2400"/>
              </a:spcBef>
            </a:pPr>
            <a:r>
              <a:rPr lang="lv-LV" sz="2800" dirty="0">
                <a:solidFill>
                  <a:srgbClr val="740000"/>
                </a:solidFill>
                <a:latin typeface="Arial" charset="0"/>
                <a:cs typeface="Arial" charset="0"/>
                <a:sym typeface="Arial" charset="0"/>
              </a:rPr>
              <a:t>4</a:t>
            </a:r>
            <a:r>
              <a:rPr lang="lv-LV" sz="2800" dirty="0" smtClean="0">
                <a:solidFill>
                  <a:srgbClr val="740000"/>
                </a:solidFill>
                <a:latin typeface="Arial" charset="0"/>
                <a:cs typeface="Arial" charset="0"/>
                <a:sym typeface="Arial" charset="0"/>
              </a:rPr>
              <a:t>. VZD Reģionālās </a:t>
            </a:r>
            <a:r>
              <a:rPr lang="lv-LV" sz="2800" dirty="0">
                <a:solidFill>
                  <a:srgbClr val="740000"/>
                </a:solidFill>
                <a:latin typeface="Arial" charset="0"/>
                <a:cs typeface="Arial" charset="0"/>
                <a:sym typeface="Arial" charset="0"/>
              </a:rPr>
              <a:t>nodaļas saņem no pašvaldībām </a:t>
            </a:r>
            <a:r>
              <a:rPr lang="lv-LV" sz="2800" dirty="0" smtClean="0">
                <a:solidFill>
                  <a:srgbClr val="740000"/>
                </a:solidFill>
                <a:latin typeface="Arial" charset="0"/>
                <a:cs typeface="Arial" charset="0"/>
                <a:sym typeface="Arial" charset="0"/>
              </a:rPr>
              <a:t>dokumentus</a:t>
            </a:r>
            <a:endParaRPr lang="lv-LV" sz="2800" dirty="0">
              <a:solidFill>
                <a:srgbClr val="740000"/>
              </a:solidFill>
              <a:latin typeface="Arial" charset="0"/>
              <a:cs typeface="Arial" charset="0"/>
              <a:sym typeface="Arial" charset="0"/>
            </a:endParaRPr>
          </a:p>
        </p:txBody>
      </p:sp>
      <p:sp>
        <p:nvSpPr>
          <p:cNvPr id="12295" name="Down Arrow 12"/>
          <p:cNvSpPr>
            <a:spLocks noChangeArrowheads="1"/>
          </p:cNvSpPr>
          <p:nvPr/>
        </p:nvSpPr>
        <p:spPr bwMode="auto">
          <a:xfrm>
            <a:off x="5749551" y="1995686"/>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cxnSp>
        <p:nvCxnSpPr>
          <p:cNvPr id="12296" name="Elbow Connector 14"/>
          <p:cNvCxnSpPr>
            <a:cxnSpLocks noChangeShapeType="1"/>
          </p:cNvCxnSpPr>
          <p:nvPr/>
        </p:nvCxnSpPr>
        <p:spPr bwMode="auto">
          <a:xfrm>
            <a:off x="6071813" y="5552116"/>
            <a:ext cx="3369842" cy="813325"/>
          </a:xfrm>
          <a:prstGeom prst="bentConnector3">
            <a:avLst>
              <a:gd name="adj1" fmla="val 99815"/>
            </a:avLst>
          </a:prstGeom>
          <a:noFill/>
          <a:ln w="28575" algn="ctr">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Elbow Connector 25"/>
          <p:cNvCxnSpPr>
            <a:cxnSpLocks noChangeShapeType="1"/>
            <a:endCxn id="12290" idx="0"/>
          </p:cNvCxnSpPr>
          <p:nvPr/>
        </p:nvCxnSpPr>
        <p:spPr bwMode="auto">
          <a:xfrm rot="10800000" flipV="1">
            <a:off x="3051745" y="5552116"/>
            <a:ext cx="3020068" cy="770884"/>
          </a:xfrm>
          <a:prstGeom prst="bentConnector2">
            <a:avLst/>
          </a:prstGeom>
          <a:noFill/>
          <a:ln w="28575" algn="ctr">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Taisns savienotājs 11"/>
          <p:cNvCxnSpPr>
            <a:stCxn id="12291" idx="2"/>
          </p:cNvCxnSpPr>
          <p:nvPr/>
        </p:nvCxnSpPr>
        <p:spPr bwMode="auto">
          <a:xfrm>
            <a:off x="6071815" y="5172881"/>
            <a:ext cx="0" cy="379235"/>
          </a:xfrm>
          <a:prstGeom prst="line">
            <a:avLst/>
          </a:prstGeom>
          <a:solidFill>
            <a:srgbClr val="00B8FF"/>
          </a:solidFill>
          <a:ln w="222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1"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9400540" y="291906"/>
            <a:ext cx="3100602" cy="2261792"/>
          </a:xfrm>
          <a:prstGeom prst="rect">
            <a:avLst/>
          </a:prstGeom>
        </p:spPr>
      </p:pic>
      <p:sp>
        <p:nvSpPr>
          <p:cNvPr id="22" name="Down Arrow 12"/>
          <p:cNvSpPr>
            <a:spLocks noChangeArrowheads="1"/>
          </p:cNvSpPr>
          <p:nvPr/>
        </p:nvSpPr>
        <p:spPr bwMode="auto">
          <a:xfrm>
            <a:off x="5749550" y="8523919"/>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up)">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749425" y="987425"/>
            <a:ext cx="9072563" cy="1152525"/>
          </a:xfrm>
        </p:spPr>
        <p:txBody>
          <a:bodyPr/>
          <a:lstStyle/>
          <a:p>
            <a:pPr eaLnBrk="1" hangingPunct="1"/>
            <a:r>
              <a:rPr lang="lv-LV" sz="5100" smtClean="0">
                <a:solidFill>
                  <a:srgbClr val="A50021"/>
                </a:solidFill>
              </a:rPr>
              <a:t>Darba gaita (4)</a:t>
            </a:r>
            <a:endParaRPr lang="en-US" sz="5100" smtClean="0">
              <a:solidFill>
                <a:srgbClr val="A50021"/>
              </a:solidFill>
            </a:endParaRPr>
          </a:p>
        </p:txBody>
      </p:sp>
      <p:sp>
        <p:nvSpPr>
          <p:cNvPr id="13315" name="Content Placeholder 2"/>
          <p:cNvSpPr txBox="1">
            <a:spLocks/>
          </p:cNvSpPr>
          <p:nvPr/>
        </p:nvSpPr>
        <p:spPr bwMode="auto">
          <a:xfrm>
            <a:off x="1270000" y="2643188"/>
            <a:ext cx="10415588" cy="6192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50800" tIns="50800" rIns="50760" bIns="50800" anchor="ctr"/>
          <a:lstStyle>
            <a:lvl1pPr eaLnBrk="0" hangingPunct="0">
              <a:defRPr sz="1200">
                <a:solidFill>
                  <a:srgbClr val="FFFFFF"/>
                </a:solidFill>
                <a:latin typeface="Lucida Grande" charset="0"/>
                <a:ea typeface="Lucida Grande" charset="0"/>
                <a:cs typeface="Lucida Grande" charset="0"/>
                <a:sym typeface="Lucida Grande" charset="0"/>
              </a:defRPr>
            </a:lvl1pPr>
            <a:lvl2pPr marL="742950" indent="-285750" eaLnBrk="0" hangingPunct="0">
              <a:defRPr sz="1200">
                <a:solidFill>
                  <a:srgbClr val="FFFFFF"/>
                </a:solidFill>
                <a:latin typeface="Lucida Grande" charset="0"/>
                <a:ea typeface="Lucida Grande" charset="0"/>
                <a:cs typeface="Lucida Grande" charset="0"/>
                <a:sym typeface="Lucida Grande" charset="0"/>
              </a:defRPr>
            </a:lvl2pPr>
            <a:lvl3pPr marL="1143000" indent="-228600" eaLnBrk="0" hangingPunct="0">
              <a:defRPr sz="1200">
                <a:solidFill>
                  <a:srgbClr val="FFFFFF"/>
                </a:solidFill>
                <a:latin typeface="Lucida Grande" charset="0"/>
                <a:ea typeface="Lucida Grande" charset="0"/>
                <a:cs typeface="Lucida Grande" charset="0"/>
                <a:sym typeface="Lucida Grande" charset="0"/>
              </a:defRPr>
            </a:lvl3pPr>
            <a:lvl4pPr marL="1600200" indent="-228600" eaLnBrk="0" hangingPunct="0">
              <a:defRPr sz="1200">
                <a:solidFill>
                  <a:srgbClr val="FFFFFF"/>
                </a:solidFill>
                <a:latin typeface="Lucida Grande" charset="0"/>
                <a:ea typeface="Lucida Grande" charset="0"/>
                <a:cs typeface="Lucida Grande" charset="0"/>
                <a:sym typeface="Lucida Grande" charset="0"/>
              </a:defRPr>
            </a:lvl4pPr>
            <a:lvl5pPr marL="2057400" indent="-228600" eaLnBrk="0" hangingPunct="0">
              <a:defRPr sz="1200">
                <a:solidFill>
                  <a:srgbClr val="FFFFFF"/>
                </a:solidFill>
                <a:latin typeface="Lucida Grande" charset="0"/>
                <a:ea typeface="Lucida Grande" charset="0"/>
                <a:cs typeface="Lucida Grande" charset="0"/>
                <a:sym typeface="Lucida Grande" charset="0"/>
              </a:defRPr>
            </a:lvl5pPr>
            <a:lvl6pPr marL="25146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6pPr>
            <a:lvl7pPr marL="29718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7pPr>
            <a:lvl8pPr marL="34290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8pPr>
            <a:lvl9pPr marL="38862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9pPr>
          </a:lstStyle>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r>
              <a:rPr lang="lv-LV" sz="2900" dirty="0" smtClean="0">
                <a:solidFill>
                  <a:srgbClr val="740000"/>
                </a:solidFill>
                <a:latin typeface="Arial" charset="0"/>
                <a:cs typeface="Arial" charset="0"/>
                <a:sym typeface="Arial" charset="0"/>
              </a:rPr>
              <a:t>5. Pēc saskaņojuma saņemšanas </a:t>
            </a:r>
            <a:r>
              <a:rPr lang="lv-LV" sz="2900" dirty="0">
                <a:solidFill>
                  <a:srgbClr val="740000"/>
                </a:solidFill>
                <a:latin typeface="Arial" charset="0"/>
                <a:cs typeface="Arial" charset="0"/>
                <a:sym typeface="Arial" charset="0"/>
              </a:rPr>
              <a:t>no </a:t>
            </a:r>
            <a:r>
              <a:rPr lang="lv-LV" sz="2900" dirty="0" smtClean="0">
                <a:solidFill>
                  <a:srgbClr val="740000"/>
                </a:solidFill>
                <a:latin typeface="Arial" charset="0"/>
                <a:cs typeface="Arial" charset="0"/>
                <a:sym typeface="Arial" charset="0"/>
              </a:rPr>
              <a:t>pašvaldības par visām nosūtītajām datu grupām VZD sagatavo pārskata par zemi projektu un nosūta to </a:t>
            </a:r>
            <a:r>
              <a:rPr lang="lv-LV" sz="2900" dirty="0">
                <a:solidFill>
                  <a:srgbClr val="740000"/>
                </a:solidFill>
                <a:latin typeface="Arial" charset="0"/>
                <a:cs typeface="Arial" charset="0"/>
              </a:rPr>
              <a:t>elektroniskai saskaņošanai uz attiecīgo pašvaldību oficiālajām elektroniskā pasta adresēm</a:t>
            </a: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r>
              <a:rPr lang="lv-LV" sz="2900" dirty="0" smtClean="0">
                <a:solidFill>
                  <a:srgbClr val="740000"/>
                </a:solidFill>
                <a:latin typeface="Arial" charset="0"/>
                <a:cs typeface="Arial" charset="0"/>
                <a:sym typeface="Arial" charset="0"/>
              </a:rPr>
              <a:t>6. </a:t>
            </a:r>
            <a:r>
              <a:rPr lang="lv-LV" sz="2900" dirty="0">
                <a:solidFill>
                  <a:srgbClr val="740000"/>
                </a:solidFill>
                <a:latin typeface="Arial" charset="0"/>
                <a:cs typeface="Arial" charset="0"/>
              </a:rPr>
              <a:t>Pašvaldība saskaņo pārskatu par zemi, nosūtot VZD vēstuli</a:t>
            </a: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b="1" dirty="0">
              <a:solidFill>
                <a:srgbClr val="740000"/>
              </a:solidFill>
              <a:latin typeface="Arial" charset="0"/>
              <a:cs typeface="Arial" charset="0"/>
              <a:sym typeface="Arial" charset="0"/>
            </a:endParaRPr>
          </a:p>
          <a:p>
            <a:pPr algn="just" eaLnBrk="1" hangingPunct="1">
              <a:spcBef>
                <a:spcPts val="2400"/>
              </a:spcBef>
            </a:pPr>
            <a:endParaRPr lang="lv-LV" sz="2900" b="1" dirty="0">
              <a:solidFill>
                <a:srgbClr val="740000"/>
              </a:solidFill>
              <a:latin typeface="Arial" charset="0"/>
              <a:cs typeface="Arial" charset="0"/>
              <a:sym typeface="Arial" charset="0"/>
            </a:endParaRPr>
          </a:p>
        </p:txBody>
      </p:sp>
      <p:sp>
        <p:nvSpPr>
          <p:cNvPr id="13316" name="Down Arrow 12"/>
          <p:cNvSpPr>
            <a:spLocks noChangeArrowheads="1"/>
          </p:cNvSpPr>
          <p:nvPr/>
        </p:nvSpPr>
        <p:spPr bwMode="auto">
          <a:xfrm>
            <a:off x="5709517" y="6052812"/>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sp>
        <p:nvSpPr>
          <p:cNvPr id="13317" name="Down Arrow 12"/>
          <p:cNvSpPr>
            <a:spLocks noChangeArrowheads="1"/>
          </p:cNvSpPr>
          <p:nvPr/>
        </p:nvSpPr>
        <p:spPr bwMode="auto">
          <a:xfrm>
            <a:off x="5709518" y="3200072"/>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pic>
        <p:nvPicPr>
          <p:cNvPr id="6" name="Picture 2" descr="MK atbalsta Kadastra inform&amp;amacr;cijas sist&amp;emacr;mas un zemesgr&amp;amacr;matas datu apmai&amp;ncedil;as integr&amp;amacr;cij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025" y="483518"/>
            <a:ext cx="3024336" cy="2898799"/>
          </a:xfrm>
          <a:prstGeom prst="rect">
            <a:avLst/>
          </a:prstGeom>
          <a:noFill/>
          <a:extLst>
            <a:ext uri="{909E8E84-426E-40DD-AFC4-6F175D3DCCD1}">
              <a14:hiddenFill xmlns:a14="http://schemas.microsoft.com/office/drawing/2010/main">
                <a:solidFill>
                  <a:srgbClr val="FFFFFF"/>
                </a:solidFill>
              </a14:hiddenFill>
            </a:ext>
          </a:extLst>
        </p:spPr>
      </p:pic>
      <p:sp>
        <p:nvSpPr>
          <p:cNvPr id="7" name="Down Arrow 12"/>
          <p:cNvSpPr>
            <a:spLocks noChangeArrowheads="1"/>
          </p:cNvSpPr>
          <p:nvPr/>
        </p:nvSpPr>
        <p:spPr bwMode="auto">
          <a:xfrm>
            <a:off x="5709518" y="7684318"/>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749425" y="987425"/>
            <a:ext cx="9072563" cy="1152525"/>
          </a:xfrm>
        </p:spPr>
        <p:txBody>
          <a:bodyPr/>
          <a:lstStyle/>
          <a:p>
            <a:pPr eaLnBrk="1" hangingPunct="1"/>
            <a:r>
              <a:rPr lang="lv-LV" sz="5100" smtClean="0"/>
              <a:t>Darba gaita (4)</a:t>
            </a:r>
            <a:endParaRPr lang="en-US" sz="5100" smtClean="0"/>
          </a:p>
        </p:txBody>
      </p:sp>
      <p:sp>
        <p:nvSpPr>
          <p:cNvPr id="14339" name="Content Placeholder 2"/>
          <p:cNvSpPr txBox="1">
            <a:spLocks/>
          </p:cNvSpPr>
          <p:nvPr/>
        </p:nvSpPr>
        <p:spPr bwMode="auto">
          <a:xfrm>
            <a:off x="1270000" y="2768600"/>
            <a:ext cx="10463213" cy="39076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50800" tIns="50800" rIns="50760" bIns="50800" anchor="ctr"/>
          <a:lstStyle>
            <a:lvl1pPr eaLnBrk="0" hangingPunct="0">
              <a:defRPr sz="1200">
                <a:solidFill>
                  <a:srgbClr val="FFFFFF"/>
                </a:solidFill>
                <a:latin typeface="Lucida Grande" charset="0"/>
                <a:ea typeface="Lucida Grande" charset="0"/>
                <a:cs typeface="Lucida Grande" charset="0"/>
                <a:sym typeface="Lucida Grande" charset="0"/>
              </a:defRPr>
            </a:lvl1pPr>
            <a:lvl2pPr marL="742950" indent="-285750" eaLnBrk="0" hangingPunct="0">
              <a:defRPr sz="1200">
                <a:solidFill>
                  <a:srgbClr val="FFFFFF"/>
                </a:solidFill>
                <a:latin typeface="Lucida Grande" charset="0"/>
                <a:ea typeface="Lucida Grande" charset="0"/>
                <a:cs typeface="Lucida Grande" charset="0"/>
                <a:sym typeface="Lucida Grande" charset="0"/>
              </a:defRPr>
            </a:lvl2pPr>
            <a:lvl3pPr marL="1143000" indent="-228600" eaLnBrk="0" hangingPunct="0">
              <a:defRPr sz="1200">
                <a:solidFill>
                  <a:srgbClr val="FFFFFF"/>
                </a:solidFill>
                <a:latin typeface="Lucida Grande" charset="0"/>
                <a:ea typeface="Lucida Grande" charset="0"/>
                <a:cs typeface="Lucida Grande" charset="0"/>
                <a:sym typeface="Lucida Grande" charset="0"/>
              </a:defRPr>
            </a:lvl3pPr>
            <a:lvl4pPr marL="1600200" indent="-228600" eaLnBrk="0" hangingPunct="0">
              <a:defRPr sz="1200">
                <a:solidFill>
                  <a:srgbClr val="FFFFFF"/>
                </a:solidFill>
                <a:latin typeface="Lucida Grande" charset="0"/>
                <a:ea typeface="Lucida Grande" charset="0"/>
                <a:cs typeface="Lucida Grande" charset="0"/>
                <a:sym typeface="Lucida Grande" charset="0"/>
              </a:defRPr>
            </a:lvl4pPr>
            <a:lvl5pPr marL="2057400" indent="-228600" eaLnBrk="0" hangingPunct="0">
              <a:defRPr sz="1200">
                <a:solidFill>
                  <a:srgbClr val="FFFFFF"/>
                </a:solidFill>
                <a:latin typeface="Lucida Grande" charset="0"/>
                <a:ea typeface="Lucida Grande" charset="0"/>
                <a:cs typeface="Lucida Grande" charset="0"/>
                <a:sym typeface="Lucida Grande" charset="0"/>
              </a:defRPr>
            </a:lvl5pPr>
            <a:lvl6pPr marL="25146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6pPr>
            <a:lvl7pPr marL="29718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7pPr>
            <a:lvl8pPr marL="34290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8pPr>
            <a:lvl9pPr marL="3886200" indent="-228600" eaLnBrk="0" fontAlgn="base" hangingPunct="0">
              <a:spcBef>
                <a:spcPct val="0"/>
              </a:spcBef>
              <a:spcAft>
                <a:spcPct val="0"/>
              </a:spcAft>
              <a:defRPr sz="1200">
                <a:solidFill>
                  <a:srgbClr val="FFFFFF"/>
                </a:solidFill>
                <a:latin typeface="Lucida Grande" charset="0"/>
                <a:ea typeface="Lucida Grande" charset="0"/>
                <a:cs typeface="Lucida Grande" charset="0"/>
                <a:sym typeface="Lucida Grande" charset="0"/>
              </a:defRPr>
            </a:lvl9pPr>
          </a:lstStyle>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smtClean="0">
              <a:solidFill>
                <a:srgbClr val="740000"/>
              </a:solidFill>
              <a:latin typeface="Arial" charset="0"/>
              <a:cs typeface="Arial" charset="0"/>
              <a:sym typeface="Arial" charset="0"/>
            </a:endParaRPr>
          </a:p>
          <a:p>
            <a:pPr algn="just" eaLnBrk="1" hangingPunct="1">
              <a:spcBef>
                <a:spcPts val="2400"/>
              </a:spcBef>
            </a:pPr>
            <a:endParaRPr lang="lv-LV" sz="2900" dirty="0" smtClean="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r>
              <a:rPr lang="lv-LV" sz="2900" dirty="0" smtClean="0">
                <a:solidFill>
                  <a:srgbClr val="740000"/>
                </a:solidFill>
                <a:latin typeface="Arial" charset="0"/>
                <a:cs typeface="Arial" charset="0"/>
                <a:sym typeface="Arial" charset="0"/>
              </a:rPr>
              <a:t>7. VZD sagatavo </a:t>
            </a:r>
            <a:r>
              <a:rPr lang="lv-LV" sz="2900" dirty="0">
                <a:solidFill>
                  <a:srgbClr val="740000"/>
                </a:solidFill>
                <a:latin typeface="Arial" charset="0"/>
                <a:cs typeface="Arial" charset="0"/>
              </a:rPr>
              <a:t>Ministru kabineta rīkojuma projektu par zemes reformas pabeigšanu novada pašvaldības attiecīgajā teritorijā un iesniedz to tieslietu ministram</a:t>
            </a: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dirty="0">
              <a:solidFill>
                <a:srgbClr val="740000"/>
              </a:solidFill>
              <a:latin typeface="Arial" charset="0"/>
              <a:cs typeface="Arial" charset="0"/>
              <a:sym typeface="Arial" charset="0"/>
            </a:endParaRPr>
          </a:p>
          <a:p>
            <a:pPr algn="just" eaLnBrk="1" hangingPunct="1">
              <a:spcBef>
                <a:spcPts val="2400"/>
              </a:spcBef>
            </a:pPr>
            <a:endParaRPr lang="lv-LV" sz="2900" b="1" dirty="0">
              <a:solidFill>
                <a:srgbClr val="740000"/>
              </a:solidFill>
              <a:latin typeface="Arial" charset="0"/>
              <a:cs typeface="Arial" charset="0"/>
              <a:sym typeface="Arial" charset="0"/>
            </a:endParaRPr>
          </a:p>
          <a:p>
            <a:pPr algn="just" eaLnBrk="1" hangingPunct="1">
              <a:spcBef>
                <a:spcPts val="2400"/>
              </a:spcBef>
            </a:pPr>
            <a:endParaRPr lang="lv-LV" sz="2900" b="1" dirty="0">
              <a:solidFill>
                <a:srgbClr val="740000"/>
              </a:solidFill>
              <a:latin typeface="Arial" charset="0"/>
              <a:cs typeface="Arial" charset="0"/>
              <a:sym typeface="Arial" charset="0"/>
            </a:endParaRPr>
          </a:p>
        </p:txBody>
      </p:sp>
      <p:sp>
        <p:nvSpPr>
          <p:cNvPr id="14342" name="Down Arrow 12"/>
          <p:cNvSpPr>
            <a:spLocks noChangeArrowheads="1"/>
          </p:cNvSpPr>
          <p:nvPr/>
        </p:nvSpPr>
        <p:spPr bwMode="auto">
          <a:xfrm>
            <a:off x="5640834" y="2614793"/>
            <a:ext cx="644525" cy="647700"/>
          </a:xfrm>
          <a:prstGeom prst="downArrow">
            <a:avLst>
              <a:gd name="adj1" fmla="val 50000"/>
              <a:gd name="adj2" fmla="val 49935"/>
            </a:avLst>
          </a:prstGeom>
          <a:solidFill>
            <a:srgbClr val="A50021"/>
          </a:solidFill>
          <a:ln w="9525" algn="ctr">
            <a:solidFill>
              <a:srgbClr val="000000"/>
            </a:solidFill>
            <a:round/>
            <a:headEnd/>
            <a:tailEnd/>
          </a:ln>
        </p:spPr>
        <p:txBody>
          <a:bodyPr/>
          <a:lstStyle/>
          <a:p>
            <a:pPr algn="ctr"/>
            <a:endParaRPr lang="lv-LV"/>
          </a:p>
        </p:txBody>
      </p:sp>
      <p:pic>
        <p:nvPicPr>
          <p:cNvPr id="7" name="Picture 2" descr="MK atbalsta Kadastra inform&amp;amacr;cijas sist&amp;emacr;mas un zemesgr&amp;amacr;matas datu apmai&amp;ncedil;as integr&amp;amacr;cij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3894" y="6532190"/>
            <a:ext cx="3024336" cy="2898799"/>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txBox="1">
            <a:spLocks/>
          </p:cNvSpPr>
          <p:nvPr/>
        </p:nvSpPr>
        <p:spPr bwMode="auto">
          <a:xfrm>
            <a:off x="1749078" y="979420"/>
            <a:ext cx="9072562" cy="1152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50800" tIns="50800" rIns="50760" bIns="50800" numCol="1" anchor="ctr" anchorCtr="0" compatLnSpc="1">
            <a:prstTxWarp prst="textNoShape">
              <a:avLst/>
            </a:prstTxWarp>
          </a:bodyPr>
          <a:lstStyle>
            <a:lvl1pPr algn="ctr" rtl="0" eaLnBrk="0" fontAlgn="base" hangingPunct="0">
              <a:spcBef>
                <a:spcPct val="0"/>
              </a:spcBef>
              <a:spcAft>
                <a:spcPct val="0"/>
              </a:spcAft>
              <a:defRPr sz="8400">
                <a:solidFill>
                  <a:srgbClr val="000000"/>
                </a:solidFill>
                <a:latin typeface="+mj-lt"/>
                <a:ea typeface="+mj-ea"/>
                <a:cs typeface="+mj-cs"/>
                <a:sym typeface="Arial" charset="0"/>
              </a:defRPr>
            </a:lvl1pPr>
            <a:lvl2pPr algn="ctr" rtl="0" eaLnBrk="0" fontAlgn="base" hangingPunct="0">
              <a:spcBef>
                <a:spcPct val="0"/>
              </a:spcBef>
              <a:spcAft>
                <a:spcPct val="0"/>
              </a:spcAft>
              <a:defRPr sz="8400">
                <a:solidFill>
                  <a:srgbClr val="000000"/>
                </a:solidFill>
                <a:latin typeface="Arial" charset="0"/>
                <a:cs typeface="Arial" charset="0"/>
                <a:sym typeface="Arial" charset="0"/>
              </a:defRPr>
            </a:lvl2pPr>
            <a:lvl3pPr algn="ctr" rtl="0" eaLnBrk="0" fontAlgn="base" hangingPunct="0">
              <a:spcBef>
                <a:spcPct val="0"/>
              </a:spcBef>
              <a:spcAft>
                <a:spcPct val="0"/>
              </a:spcAft>
              <a:defRPr sz="8400">
                <a:solidFill>
                  <a:srgbClr val="000000"/>
                </a:solidFill>
                <a:latin typeface="Arial" charset="0"/>
                <a:cs typeface="Arial" charset="0"/>
                <a:sym typeface="Arial" charset="0"/>
              </a:defRPr>
            </a:lvl3pPr>
            <a:lvl4pPr algn="ctr" rtl="0" eaLnBrk="0" fontAlgn="base" hangingPunct="0">
              <a:spcBef>
                <a:spcPct val="0"/>
              </a:spcBef>
              <a:spcAft>
                <a:spcPct val="0"/>
              </a:spcAft>
              <a:defRPr sz="8400">
                <a:solidFill>
                  <a:srgbClr val="000000"/>
                </a:solidFill>
                <a:latin typeface="Arial" charset="0"/>
                <a:cs typeface="Arial" charset="0"/>
                <a:sym typeface="Arial" charset="0"/>
              </a:defRPr>
            </a:lvl4pPr>
            <a:lvl5pPr algn="ctr" rtl="0" eaLnBrk="0" fontAlgn="base" hangingPunct="0">
              <a:spcBef>
                <a:spcPct val="0"/>
              </a:spcBef>
              <a:spcAft>
                <a:spcPct val="0"/>
              </a:spcAft>
              <a:defRPr sz="8400">
                <a:solidFill>
                  <a:srgbClr val="000000"/>
                </a:solidFill>
                <a:latin typeface="Arial" charset="0"/>
                <a:cs typeface="Arial" charset="0"/>
                <a:sym typeface="Arial" charset="0"/>
              </a:defRPr>
            </a:lvl5pPr>
            <a:lvl6pPr marL="457200" algn="ctr" rtl="0" fontAlgn="base">
              <a:spcBef>
                <a:spcPct val="0"/>
              </a:spcBef>
              <a:spcAft>
                <a:spcPct val="0"/>
              </a:spcAft>
              <a:defRPr sz="8400">
                <a:solidFill>
                  <a:srgbClr val="000000"/>
                </a:solidFill>
                <a:latin typeface="Arial" charset="0"/>
                <a:cs typeface="Arial" charset="0"/>
                <a:sym typeface="Arial" charset="0"/>
              </a:defRPr>
            </a:lvl6pPr>
            <a:lvl7pPr marL="914400" algn="ctr" rtl="0" fontAlgn="base">
              <a:spcBef>
                <a:spcPct val="0"/>
              </a:spcBef>
              <a:spcAft>
                <a:spcPct val="0"/>
              </a:spcAft>
              <a:defRPr sz="8400">
                <a:solidFill>
                  <a:srgbClr val="000000"/>
                </a:solidFill>
                <a:latin typeface="Arial" charset="0"/>
                <a:cs typeface="Arial" charset="0"/>
                <a:sym typeface="Arial" charset="0"/>
              </a:defRPr>
            </a:lvl7pPr>
            <a:lvl8pPr marL="1371600" algn="ctr" rtl="0" fontAlgn="base">
              <a:spcBef>
                <a:spcPct val="0"/>
              </a:spcBef>
              <a:spcAft>
                <a:spcPct val="0"/>
              </a:spcAft>
              <a:defRPr sz="8400">
                <a:solidFill>
                  <a:srgbClr val="000000"/>
                </a:solidFill>
                <a:latin typeface="Arial" charset="0"/>
                <a:cs typeface="Arial" charset="0"/>
                <a:sym typeface="Arial" charset="0"/>
              </a:defRPr>
            </a:lvl8pPr>
            <a:lvl9pPr marL="1828800" algn="ctr" rtl="0" fontAlgn="base">
              <a:spcBef>
                <a:spcPct val="0"/>
              </a:spcBef>
              <a:spcAft>
                <a:spcPct val="0"/>
              </a:spcAft>
              <a:defRPr sz="8400">
                <a:solidFill>
                  <a:srgbClr val="000000"/>
                </a:solidFill>
                <a:latin typeface="Arial" charset="0"/>
                <a:cs typeface="Arial" charset="0"/>
                <a:sym typeface="Arial" charset="0"/>
              </a:defRPr>
            </a:lvl9pPr>
          </a:lstStyle>
          <a:p>
            <a:pPr eaLnBrk="1" hangingPunct="1"/>
            <a:r>
              <a:rPr lang="lv-LV" sz="5100" kern="0" dirty="0" smtClean="0">
                <a:solidFill>
                  <a:srgbClr val="A50021"/>
                </a:solidFill>
              </a:rPr>
              <a:t>Darba gaita (4)</a:t>
            </a:r>
            <a:endParaRPr lang="en-US" sz="5100" kern="0" dirty="0" smtClean="0">
              <a:solidFill>
                <a:srgbClr val="A5002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itle &amp; Bullets">
  <a:themeElements>
    <a:clrScheme name="">
      <a:dk1>
        <a:srgbClr val="808080"/>
      </a:dk1>
      <a:lt1>
        <a:srgbClr val="FFFFFF"/>
      </a:lt1>
      <a:dk2>
        <a:srgbClr val="000000"/>
      </a:dk2>
      <a:lt2>
        <a:srgbClr val="000000"/>
      </a:lt2>
      <a:accent1>
        <a:srgbClr val="00B8FF"/>
      </a:accent1>
      <a:accent2>
        <a:srgbClr val="333399"/>
      </a:accent2>
      <a:accent3>
        <a:srgbClr val="AAAAAA"/>
      </a:accent3>
      <a:accent4>
        <a:srgbClr val="DADADA"/>
      </a:accent4>
      <a:accent5>
        <a:srgbClr val="AAD8FF"/>
      </a:accent5>
      <a:accent6>
        <a:srgbClr val="2D2D8A"/>
      </a:accent6>
      <a:hlink>
        <a:srgbClr val="009999"/>
      </a:hlink>
      <a:folHlink>
        <a:srgbClr val="99CC00"/>
      </a:folHlink>
    </a:clrScheme>
    <a:fontScheme name="Title &amp; Bullet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FFFFFF"/>
            </a:solidFill>
            <a:effectLst/>
            <a:latin typeface="Lucida Grande" charset="0"/>
            <a:ea typeface="Lucida Grande" charset="0"/>
            <a:cs typeface="Lucida Grande" charset="0"/>
            <a:sym typeface="Lucida Grande" charset="0"/>
          </a:defRPr>
        </a:defPPr>
      </a:lstStyle>
    </a:spDef>
    <a:lnDef>
      <a:spPr bwMode="auto">
        <a:xfrm>
          <a:off x="0" y="0"/>
          <a:ext cx="1" cy="1"/>
        </a:xfrm>
        <a:custGeom>
          <a:avLst/>
          <a:gdLst/>
          <a:ahLst/>
          <a:cxnLst/>
          <a:rect l="0" t="0" r="0" b="0"/>
          <a:pathLst/>
        </a:cu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FFFFFF"/>
            </a:solidFill>
            <a:effectLst/>
            <a:latin typeface="Lucida Grande" charset="0"/>
            <a:ea typeface="Lucida Grande" charset="0"/>
            <a:cs typeface="Lucida Grande" charset="0"/>
            <a:sym typeface="Lucida Grande"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itle &amp; Bullets">
  <a:themeElements>
    <a:clrScheme name="">
      <a:dk1>
        <a:srgbClr val="808080"/>
      </a:dk1>
      <a:lt1>
        <a:srgbClr val="FFFFFF"/>
      </a:lt1>
      <a:dk2>
        <a:srgbClr val="000000"/>
      </a:dk2>
      <a:lt2>
        <a:srgbClr val="000000"/>
      </a:lt2>
      <a:accent1>
        <a:srgbClr val="00B8FF"/>
      </a:accent1>
      <a:accent2>
        <a:srgbClr val="333399"/>
      </a:accent2>
      <a:accent3>
        <a:srgbClr val="AAAAAA"/>
      </a:accent3>
      <a:accent4>
        <a:srgbClr val="DADADA"/>
      </a:accent4>
      <a:accent5>
        <a:srgbClr val="AAD8FF"/>
      </a:accent5>
      <a:accent6>
        <a:srgbClr val="2D2D8A"/>
      </a:accent6>
      <a:hlink>
        <a:srgbClr val="009999"/>
      </a:hlink>
      <a:folHlink>
        <a:srgbClr val="99CC00"/>
      </a:folHlink>
    </a:clrScheme>
    <a:fontScheme name="Title &amp; Bullet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FFFFFF"/>
            </a:solidFill>
            <a:effectLst/>
            <a:latin typeface="Lucida Grande" charset="0"/>
            <a:ea typeface="Lucida Grande" charset="0"/>
            <a:cs typeface="Lucida Grande" charset="0"/>
            <a:sym typeface="Lucida Grande" charset="0"/>
          </a:defRPr>
        </a:defPPr>
      </a:lstStyle>
    </a:spDef>
    <a:lnDef>
      <a:spPr bwMode="auto">
        <a:xfrm>
          <a:off x="0" y="0"/>
          <a:ext cx="1" cy="1"/>
        </a:xfrm>
        <a:custGeom>
          <a:avLst/>
          <a:gdLst/>
          <a:ahLst/>
          <a:cxnLst/>
          <a:rect l="0" t="0" r="0" b="0"/>
          <a:pathLst/>
        </a:cu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FFFFFF"/>
            </a:solidFill>
            <a:effectLst/>
            <a:latin typeface="Lucida Grande" charset="0"/>
            <a:ea typeface="Lucida Grande" charset="0"/>
            <a:cs typeface="Lucida Grande" charset="0"/>
            <a:sym typeface="Lucida Grande"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Title &amp; Bullets">
  <a:themeElements>
    <a:clrScheme name="">
      <a:dk1>
        <a:srgbClr val="808080"/>
      </a:dk1>
      <a:lt1>
        <a:srgbClr val="FFFFFF"/>
      </a:lt1>
      <a:dk2>
        <a:srgbClr val="000000"/>
      </a:dk2>
      <a:lt2>
        <a:srgbClr val="000000"/>
      </a:lt2>
      <a:accent1>
        <a:srgbClr val="00B8FF"/>
      </a:accent1>
      <a:accent2>
        <a:srgbClr val="333399"/>
      </a:accent2>
      <a:accent3>
        <a:srgbClr val="AAAAAA"/>
      </a:accent3>
      <a:accent4>
        <a:srgbClr val="DADADA"/>
      </a:accent4>
      <a:accent5>
        <a:srgbClr val="AAD8FF"/>
      </a:accent5>
      <a:accent6>
        <a:srgbClr val="2D2D8A"/>
      </a:accent6>
      <a:hlink>
        <a:srgbClr val="009999"/>
      </a:hlink>
      <a:folHlink>
        <a:srgbClr val="99CC00"/>
      </a:folHlink>
    </a:clrScheme>
    <a:fontScheme name="Title &amp; Bullet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FFFFFF"/>
            </a:solidFill>
            <a:effectLst/>
            <a:latin typeface="Lucida Grande" charset="0"/>
            <a:ea typeface="Lucida Grande" charset="0"/>
            <a:cs typeface="Lucida Grande" charset="0"/>
            <a:sym typeface="Lucida Grande" charset="0"/>
          </a:defRPr>
        </a:defPPr>
      </a:lstStyle>
    </a:spDef>
    <a:lnDef>
      <a:spPr bwMode="auto">
        <a:xfrm>
          <a:off x="0" y="0"/>
          <a:ext cx="1" cy="1"/>
        </a:xfrm>
        <a:custGeom>
          <a:avLst/>
          <a:gdLst/>
          <a:ahLst/>
          <a:cxnLst/>
          <a:rect l="0" t="0" r="0" b="0"/>
          <a:pathLst/>
        </a:custGeom>
        <a:solidFill>
          <a:srgbClr val="00B8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rgbClr val="FFFFFF"/>
            </a:solidFill>
            <a:effectLst/>
            <a:latin typeface="Lucida Grande" charset="0"/>
            <a:ea typeface="Lucida Grande" charset="0"/>
            <a:cs typeface="Lucida Grande" charset="0"/>
            <a:sym typeface="Lucida Grande"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1620</TotalTime>
  <Pages>0</Pages>
  <Words>1748</Words>
  <Characters>0</Characters>
  <Application>Microsoft Office PowerPoint</Application>
  <PresentationFormat>Custom</PresentationFormat>
  <Lines>0</Lines>
  <Paragraphs>223</Paragraphs>
  <Slides>28</Slides>
  <Notes>2</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28</vt:i4>
      </vt:variant>
    </vt:vector>
  </HeadingPairs>
  <TitlesOfParts>
    <vt:vector size="32" baseType="lpstr">
      <vt:lpstr>Title &amp; Bullets</vt:lpstr>
      <vt:lpstr>1_Title &amp; Bullets</vt:lpstr>
      <vt:lpstr>2_Title &amp; Bullets</vt:lpstr>
      <vt:lpstr>Microsoft Excel Chart</vt:lpstr>
      <vt:lpstr>Zemes reformas pabeigšanas process lauku apvidos</vt:lpstr>
      <vt:lpstr>Normatīvā akta pamatojums</vt:lpstr>
      <vt:lpstr>Pārskats </vt:lpstr>
      <vt:lpstr>Pārskata mērķis</vt:lpstr>
      <vt:lpstr>Darba gaita (1)</vt:lpstr>
      <vt:lpstr>Darba gaita (2)</vt:lpstr>
      <vt:lpstr>Darba gaita (3)</vt:lpstr>
      <vt:lpstr>Darba gaita (4)</vt:lpstr>
      <vt:lpstr>Darba gaita (4)</vt:lpstr>
      <vt:lpstr>Izpildes termiņi pašvaldībām (1)</vt:lpstr>
      <vt:lpstr> Lai nodrošinātu likuma „Par zemes reformas pabeigšanu lauku apvidos” 4.panta izpildi, VZD pārskata par zemi saskaņošanu ar attiecīgo pašvaldību uzsāks  ne vēlāk kā  2014.gada 15.oktobrī</vt:lpstr>
      <vt:lpstr>  Zemesgrāmatā neierakstīto zemes īpašumu sadalījums pēc īpašuma statusa</vt:lpstr>
      <vt:lpstr>Par zemi, par kuru pieņemti zemes komisiju atzinumi par īpašuma tiesību atjaunošanu</vt:lpstr>
      <vt:lpstr>Par  fizisku/juridisku personu tiesiskā valdījumā vai lietojumā esošajām zemes vienībām</vt:lpstr>
      <vt:lpstr>Zemes lietošanas tiesību izbeigšanās</vt:lpstr>
      <vt:lpstr>Par  pašvaldības tiesiskā valdījumā vai lietojumā esošajām zemes vienībām</vt:lpstr>
      <vt:lpstr>Par platības precizēšanu kadastrāli neuzmērītām pašvaldības zemēm</vt:lpstr>
      <vt:lpstr>Par rezerves zemes fonda zemi</vt:lpstr>
      <vt:lpstr>PowerPoint Presentation</vt:lpstr>
      <vt:lpstr>Valsts zemes dienests rezerves zemes fondā ieskaita</vt:lpstr>
      <vt:lpstr>Pašvaldībām piekrītošās zemes lauku apvidos (1)</vt:lpstr>
      <vt:lpstr>PowerPoint Presentation</vt:lpstr>
      <vt:lpstr>Par valstij piederīgo (piekritīgo) zemi</vt:lpstr>
      <vt:lpstr>Par publisko ūdeņu zemi</vt:lpstr>
      <vt:lpstr> Par zemi zemes reformas pabeigšanai</vt:lpstr>
      <vt:lpstr>Par datu izvērtēšanas atziņošanas kārtību</vt:lpstr>
      <vt:lpstr>Kontaktinformācija</vt:lpstr>
      <vt:lpstr>Paldies par uzmanību!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Zemes reformas pabeigšanas process pilsētās</dc:title>
  <dc:creator>Linda Jonīte</dc:creator>
  <cp:lastModifiedBy>Administrator</cp:lastModifiedBy>
  <cp:revision>126</cp:revision>
  <dcterms:modified xsi:type="dcterms:W3CDTF">2014-02-20T14:41:50Z</dcterms:modified>
</cp:coreProperties>
</file>