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6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7.xml" ContentType="application/vnd.openxmlformats-officedocument.presentationml.notesSlide+xml"/>
  <Override PartName="/ppt/charts/chart7.xml" ContentType="application/vnd.openxmlformats-officedocument.drawingml.chart+xml"/>
  <Override PartName="/ppt/notesSlides/notesSlide8.xml" ContentType="application/vnd.openxmlformats-officedocument.presentationml.notesSlide+xml"/>
  <Override PartName="/ppt/charts/chart8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9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317" r:id="rId5"/>
    <p:sldId id="318" r:id="rId6"/>
    <p:sldId id="319" r:id="rId7"/>
    <p:sldId id="320" r:id="rId8"/>
    <p:sldId id="321" r:id="rId9"/>
    <p:sldId id="322" r:id="rId10"/>
    <p:sldId id="323" r:id="rId11"/>
  </p:sldIdLst>
  <p:sldSz cx="9144000" cy="5143500" type="screen16x9"/>
  <p:notesSz cx="6808788" cy="9942513"/>
  <p:embeddedFontLst>
    <p:embeddedFont>
      <p:font typeface="Arial Narrow" panose="020B0606020202030204" pitchFamily="34" charset="0"/>
      <p:regular r:id="rId13"/>
      <p:bold r:id="rId14"/>
      <p:italic r:id="rId15"/>
      <p:boldItalic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Century Schoolbook" panose="02040604050505020304" pitchFamily="18" charset="0"/>
      <p:regular r:id="rId21"/>
      <p:bold r:id="rId22"/>
      <p:italic r:id="rId23"/>
      <p:boldItalic r:id="rId24"/>
    </p:embeddedFont>
    <p:embeddedFont>
      <p:font typeface="Verdana" panose="020B0604030504040204" pitchFamily="34" charset="0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>
          <p15:clr>
            <a:srgbClr val="000000"/>
          </p15:clr>
        </p15:guide>
        <p15:guide id="2" pos="2146">
          <p15:clr>
            <a:srgbClr val="000000"/>
          </p15:clr>
        </p15:guide>
      </p15:notes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79" roundtripDataSignature="AMtx7mgm2GNmk1X3LkNJ/rpUlS1gjbi2C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5699EFC-26AD-4E82-A436-46F3A43B764D}">
  <a:tblStyle styleId="{A5699EFC-26AD-4E82-A436-46F3A43B764D}" styleName="Table_0">
    <a:wholeTbl>
      <a:tcTxStyle b="off" i="off">
        <a:font>
          <a:latin typeface="Arial Narrow"/>
          <a:ea typeface="Arial Narrow"/>
          <a:cs typeface="Arial Narrow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6E6E6"/>
          </a:solidFill>
        </a:fill>
      </a:tcStyle>
    </a:wholeTbl>
    <a:band1H>
      <a:tcTxStyle b="off" i="off"/>
      <a:tcStyle>
        <a:tcBdr/>
        <a:fill>
          <a:solidFill>
            <a:srgbClr val="CACACA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ACACA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Arial Narrow"/>
          <a:ea typeface="Arial Narrow"/>
          <a:cs typeface="Arial Narrow"/>
        </a:font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 i="off">
        <a:font>
          <a:latin typeface="Arial Narrow"/>
          <a:ea typeface="Arial Narrow"/>
          <a:cs typeface="Arial Narrow"/>
        </a:font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 i="off">
        <a:font>
          <a:latin typeface="Arial Narrow"/>
          <a:ea typeface="Arial Narrow"/>
          <a:cs typeface="Arial Narrow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dk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Arial Narrow"/>
          <a:ea typeface="Arial Narrow"/>
          <a:cs typeface="Arial Narrow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dk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37FCDE76-403D-4B75-B014-BD84C01F1F15}" styleName="Table_1">
    <a:wholeTbl>
      <a:tcTxStyle b="off" i="off">
        <a:font>
          <a:latin typeface="Arial Narrow"/>
          <a:ea typeface="Arial Narrow"/>
          <a:cs typeface="Arial Narrow"/>
        </a:font>
        <a:schemeClr val="dk1"/>
      </a:tcTxStyle>
      <a:tcStyle>
        <a:tcBdr>
          <a:left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 b="off" i="off"/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>
          <a:top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TxStyle b="off" i="off"/>
      <a:tcStyle>
        <a:tcBdr/>
      </a:tcStyle>
    </a:band2V>
    <a:lastCol>
      <a:tcTxStyle b="on" i="off"/>
      <a:tcStyle>
        <a:tcBdr>
          <a:left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lastCol>
    <a:firstCol>
      <a:tcTxStyle b="on" i="off"/>
      <a:tcStyle>
        <a:tcBdr>
          <a:left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firstCol>
    <a:lastRow>
      <a:tcTxStyle b="on" i="off"/>
      <a:tcStyle>
        <a:tcBdr>
          <a:left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Arial Narrow"/>
          <a:ea typeface="Arial Narrow"/>
          <a:cs typeface="Arial Narrow"/>
        </a:font>
        <a:schemeClr val="lt1"/>
      </a:tcTxStyle>
      <a:tcStyle>
        <a:tcBdr>
          <a:left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5" d="100"/>
          <a:sy n="135" d="100"/>
        </p:scale>
        <p:origin x="96" y="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3132"/>
        <p:guide pos="214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79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font" Target="fonts/font16.fntdata"/><Relationship Id="rId82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8" Type="http://schemas.openxmlformats.org/officeDocument/2006/relationships/slide" Target="slides/slide7.xml"/><Relationship Id="rId8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G:\Mans%20disks\E\VZD\2020_2021\Dati_Mernieku%20aptaujai\DATA_VZDmerniekuaptauja_Gala_dati_mernieki_157_LIENE_Sakartots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G:\Mans%20disks\E\VZD\2020_2021\Dati_Mernieku%20aptaujai\DATA_VZDmerniekuaptauja_Gala_dati_mernieki_157_LIENE_Sakartots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G:\Mans%20disks\E\VZD\2020_2021\Dati_Mernieku%20aptaujai\DATA_VZDmerniekuaptauja_Gala_dati_mernieki_157_LIENE_Sakartots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G:\Mans%20disks\E\VZD\2020_2021\Dati_Mernieku%20aptaujai\DATA_VZDmerniekuaptauja_Gala_dati_mernieki_157_LIENE_Sakartots.xls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G:\Mans%20disks\E\VZD\2020_2021\Dati_Mernieku%20aptaujai\DATA_VZDmerniekuaptauja_Gala_dati_mernieki_157_LIENE_Sakartots.xls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G:\Mans%20disks\E\VZD\2020_2021\Dati_Mernieku%20aptaujai\DATA_VZDmerniekuaptauja_Gala_dati_mernieki_157_LIENE_Sakartots.xls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G:\Mans%20disks\E\VZD\2020_2021\Dati_Mernieku%20aptaujai\DATA_VZDmerniekuaptauja_Gala_dati_mernieki_157_LIENE_Sakartots.xls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G:\Mans%20disks\E\VZD\2020_2021\Dati_Mernieku%20aptaujai\DATA_VZDmerniekuaptauja_Gala_dati_mernieki_157_LIENE_Sakartots.xls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G:\Mans%20disks\E\VZD\2020_2021\Dati_Mernieku%20aptaujai\DATA_VZDmerniekuaptauja_Gala_dati_mernieki_157_LIENE_Sakartots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GB"/>
              <a:t>1. Lūdzu novērtējiet pašreizējo sadarbību ar VZD:</a:t>
            </a:r>
          </a:p>
        </c:rich>
      </c:tx>
      <c:overlay val="0"/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'[DATA_VZDmerniekuaptauja_Gala_dati_mernieki_157_LIENE_Sakartots.xls]1.jaut.'!$A$80</c:f>
              <c:strCache>
                <c:ptCount val="1"/>
                <c:pt idx="0">
                  <c:v>Ļoti labi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'[DATA_VZDmerniekuaptauja_Gala_dati_mernieki_157_LIENE_Sakartots.xls]1.jaut.'!$B$79:$H$79</c:f>
              <c:strCache>
                <c:ptCount val="7"/>
                <c:pt idx="0">
                  <c:v>VZD darbinieki ir zinoši un profesionāli</c:v>
                </c:pt>
                <c:pt idx="1">
                  <c:v>VZD darbinieki labprāt sniedz metodisko atbalstu</c:v>
                </c:pt>
                <c:pt idx="2">
                  <c:v>VZD darbinieki ir vērsti uz sadarbību</c:v>
                </c:pt>
                <c:pt idx="3">
                  <c:v> E-pakalpojumu piedāvājums www.kadastrs.lv</c:v>
                </c:pt>
                <c:pt idx="4">
                  <c:v> Konsultācijas pa informatīvo tālruni</c:v>
                </c:pt>
                <c:pt idx="5">
                  <c:v> Konsultācijas klientu apkalpošanas centrā</c:v>
                </c:pt>
                <c:pt idx="6">
                  <c:v>Konsultācijas pa e-pastu</c:v>
                </c:pt>
              </c:strCache>
            </c:strRef>
          </c:cat>
          <c:val>
            <c:numRef>
              <c:f>'[DATA_VZDmerniekuaptauja_Gala_dati_mernieki_157_LIENE_Sakartots.xls]1.jaut.'!$B$80:$H$80</c:f>
              <c:numCache>
                <c:formatCode>0%</c:formatCode>
                <c:ptCount val="7"/>
                <c:pt idx="0">
                  <c:v>0.1377245508982036</c:v>
                </c:pt>
                <c:pt idx="1">
                  <c:v>0.18562874251497005</c:v>
                </c:pt>
                <c:pt idx="2">
                  <c:v>0.16766467065868262</c:v>
                </c:pt>
                <c:pt idx="3">
                  <c:v>0.19161676646706588</c:v>
                </c:pt>
                <c:pt idx="4">
                  <c:v>0.11377245508982035</c:v>
                </c:pt>
                <c:pt idx="5">
                  <c:v>0.19161676646706588</c:v>
                </c:pt>
                <c:pt idx="6">
                  <c:v>0.1377245508982036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EF5-4E88-BD9A-1FD43C72769A}"/>
            </c:ext>
          </c:extLst>
        </c:ser>
        <c:ser>
          <c:idx val="1"/>
          <c:order val="1"/>
          <c:tx>
            <c:strRef>
              <c:f>'[DATA_VZDmerniekuaptauja_Gala_dati_mernieki_157_LIENE_Sakartots.xls]1.jaut.'!$A$81</c:f>
              <c:strCache>
                <c:ptCount val="1"/>
                <c:pt idx="0">
                  <c:v>Labi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'[DATA_VZDmerniekuaptauja_Gala_dati_mernieki_157_LIENE_Sakartots.xls]1.jaut.'!$B$79:$H$79</c:f>
              <c:strCache>
                <c:ptCount val="7"/>
                <c:pt idx="0">
                  <c:v>VZD darbinieki ir zinoši un profesionāli</c:v>
                </c:pt>
                <c:pt idx="1">
                  <c:v>VZD darbinieki labprāt sniedz metodisko atbalstu</c:v>
                </c:pt>
                <c:pt idx="2">
                  <c:v>VZD darbinieki ir vērsti uz sadarbību</c:v>
                </c:pt>
                <c:pt idx="3">
                  <c:v> E-pakalpojumu piedāvājums www.kadastrs.lv</c:v>
                </c:pt>
                <c:pt idx="4">
                  <c:v> Konsultācijas pa informatīvo tālruni</c:v>
                </c:pt>
                <c:pt idx="5">
                  <c:v> Konsultācijas klientu apkalpošanas centrā</c:v>
                </c:pt>
                <c:pt idx="6">
                  <c:v>Konsultācijas pa e-pastu</c:v>
                </c:pt>
              </c:strCache>
            </c:strRef>
          </c:cat>
          <c:val>
            <c:numRef>
              <c:f>'[DATA_VZDmerniekuaptauja_Gala_dati_mernieki_157_LIENE_Sakartots.xls]1.jaut.'!$B$81:$H$81</c:f>
              <c:numCache>
                <c:formatCode>0%</c:formatCode>
                <c:ptCount val="7"/>
                <c:pt idx="0">
                  <c:v>0.56287425149700598</c:v>
                </c:pt>
                <c:pt idx="1">
                  <c:v>0.44311377245508982</c:v>
                </c:pt>
                <c:pt idx="2">
                  <c:v>0.50898203592814373</c:v>
                </c:pt>
                <c:pt idx="3">
                  <c:v>0.56287425149700598</c:v>
                </c:pt>
                <c:pt idx="4">
                  <c:v>0.3413173652694611</c:v>
                </c:pt>
                <c:pt idx="5">
                  <c:v>0.3532934131736527</c:v>
                </c:pt>
                <c:pt idx="6">
                  <c:v>0.44910179640718562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EF5-4E88-BD9A-1FD43C72769A}"/>
            </c:ext>
          </c:extLst>
        </c:ser>
        <c:ser>
          <c:idx val="2"/>
          <c:order val="2"/>
          <c:tx>
            <c:strRef>
              <c:f>'[DATA_VZDmerniekuaptauja_Gala_dati_mernieki_157_LIENE_Sakartots.xls]1.jaut.'!$A$82</c:f>
              <c:strCache>
                <c:ptCount val="1"/>
                <c:pt idx="0">
                  <c:v>Apmierinoši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'[DATA_VZDmerniekuaptauja_Gala_dati_mernieki_157_LIENE_Sakartots.xls]1.jaut.'!$B$79:$H$79</c:f>
              <c:strCache>
                <c:ptCount val="7"/>
                <c:pt idx="0">
                  <c:v>VZD darbinieki ir zinoši un profesionāli</c:v>
                </c:pt>
                <c:pt idx="1">
                  <c:v>VZD darbinieki labprāt sniedz metodisko atbalstu</c:v>
                </c:pt>
                <c:pt idx="2">
                  <c:v>VZD darbinieki ir vērsti uz sadarbību</c:v>
                </c:pt>
                <c:pt idx="3">
                  <c:v> E-pakalpojumu piedāvājums www.kadastrs.lv</c:v>
                </c:pt>
                <c:pt idx="4">
                  <c:v> Konsultācijas pa informatīvo tālruni</c:v>
                </c:pt>
                <c:pt idx="5">
                  <c:v> Konsultācijas klientu apkalpošanas centrā</c:v>
                </c:pt>
                <c:pt idx="6">
                  <c:v>Konsultācijas pa e-pastu</c:v>
                </c:pt>
              </c:strCache>
            </c:strRef>
          </c:cat>
          <c:val>
            <c:numRef>
              <c:f>'[DATA_VZDmerniekuaptauja_Gala_dati_mernieki_157_LIENE_Sakartots.xls]1.jaut.'!$B$82:$H$82</c:f>
              <c:numCache>
                <c:formatCode>0%</c:formatCode>
                <c:ptCount val="7"/>
                <c:pt idx="0">
                  <c:v>0.19760479041916168</c:v>
                </c:pt>
                <c:pt idx="1">
                  <c:v>0.17964071856287425</c:v>
                </c:pt>
                <c:pt idx="2">
                  <c:v>0.1497005988023952</c:v>
                </c:pt>
                <c:pt idx="3">
                  <c:v>0.1437125748502994</c:v>
                </c:pt>
                <c:pt idx="4">
                  <c:v>0.1437125748502994</c:v>
                </c:pt>
                <c:pt idx="5">
                  <c:v>0.1437125748502994</c:v>
                </c:pt>
                <c:pt idx="6">
                  <c:v>0.17964071856287425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EF5-4E88-BD9A-1FD43C72769A}"/>
            </c:ext>
          </c:extLst>
        </c:ser>
        <c:ser>
          <c:idx val="3"/>
          <c:order val="3"/>
          <c:tx>
            <c:strRef>
              <c:f>'[DATA_VZDmerniekuaptauja_Gala_dati_mernieki_157_LIENE_Sakartots.xls]1.jaut.'!$A$83</c:f>
              <c:strCache>
                <c:ptCount val="1"/>
                <c:pt idx="0">
                  <c:v>Neapmierinoši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'[DATA_VZDmerniekuaptauja_Gala_dati_mernieki_157_LIENE_Sakartots.xls]1.jaut.'!$B$79:$H$79</c:f>
              <c:strCache>
                <c:ptCount val="7"/>
                <c:pt idx="0">
                  <c:v>VZD darbinieki ir zinoši un profesionāli</c:v>
                </c:pt>
                <c:pt idx="1">
                  <c:v>VZD darbinieki labprāt sniedz metodisko atbalstu</c:v>
                </c:pt>
                <c:pt idx="2">
                  <c:v>VZD darbinieki ir vērsti uz sadarbību</c:v>
                </c:pt>
                <c:pt idx="3">
                  <c:v> E-pakalpojumu piedāvājums www.kadastrs.lv</c:v>
                </c:pt>
                <c:pt idx="4">
                  <c:v> Konsultācijas pa informatīvo tālruni</c:v>
                </c:pt>
                <c:pt idx="5">
                  <c:v> Konsultācijas klientu apkalpošanas centrā</c:v>
                </c:pt>
                <c:pt idx="6">
                  <c:v>Konsultācijas pa e-pastu</c:v>
                </c:pt>
              </c:strCache>
            </c:strRef>
          </c:cat>
          <c:val>
            <c:numRef>
              <c:f>'[DATA_VZDmerniekuaptauja_Gala_dati_mernieki_157_LIENE_Sakartots.xls]1.jaut.'!$B$83:$H$83</c:f>
              <c:numCache>
                <c:formatCode>0%</c:formatCode>
                <c:ptCount val="7"/>
                <c:pt idx="0">
                  <c:v>2.3952095808383235E-2</c:v>
                </c:pt>
                <c:pt idx="1">
                  <c:v>5.9880239520958084E-2</c:v>
                </c:pt>
                <c:pt idx="2">
                  <c:v>7.1856287425149698E-2</c:v>
                </c:pt>
                <c:pt idx="3">
                  <c:v>8.3832335329341312E-2</c:v>
                </c:pt>
                <c:pt idx="4">
                  <c:v>5.3892215568862277E-2</c:v>
                </c:pt>
                <c:pt idx="5">
                  <c:v>2.9940119760479042E-2</c:v>
                </c:pt>
                <c:pt idx="6">
                  <c:v>6.5868263473053898E-2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EF5-4E88-BD9A-1FD43C72769A}"/>
            </c:ext>
          </c:extLst>
        </c:ser>
        <c:ser>
          <c:idx val="4"/>
          <c:order val="4"/>
          <c:tx>
            <c:strRef>
              <c:f>'[DATA_VZDmerniekuaptauja_Gala_dati_mernieki_157_LIENE_Sakartots.xls]1.jaut.'!$A$84</c:f>
              <c:strCache>
                <c:ptCount val="1"/>
                <c:pt idx="0">
                  <c:v>Nav vērtējuma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'[DATA_VZDmerniekuaptauja_Gala_dati_mernieki_157_LIENE_Sakartots.xls]1.jaut.'!$B$79:$H$79</c:f>
              <c:strCache>
                <c:ptCount val="7"/>
                <c:pt idx="0">
                  <c:v>VZD darbinieki ir zinoši un profesionāli</c:v>
                </c:pt>
                <c:pt idx="1">
                  <c:v>VZD darbinieki labprāt sniedz metodisko atbalstu</c:v>
                </c:pt>
                <c:pt idx="2">
                  <c:v>VZD darbinieki ir vērsti uz sadarbību</c:v>
                </c:pt>
                <c:pt idx="3">
                  <c:v> E-pakalpojumu piedāvājums www.kadastrs.lv</c:v>
                </c:pt>
                <c:pt idx="4">
                  <c:v> Konsultācijas pa informatīvo tālruni</c:v>
                </c:pt>
                <c:pt idx="5">
                  <c:v> Konsultācijas klientu apkalpošanas centrā</c:v>
                </c:pt>
                <c:pt idx="6">
                  <c:v>Konsultācijas pa e-pastu</c:v>
                </c:pt>
              </c:strCache>
            </c:strRef>
          </c:cat>
          <c:val>
            <c:numRef>
              <c:f>'[DATA_VZDmerniekuaptauja_Gala_dati_mernieki_157_LIENE_Sakartots.xls]1.jaut.'!$B$84:$H$84</c:f>
              <c:numCache>
                <c:formatCode>0%</c:formatCode>
                <c:ptCount val="7"/>
                <c:pt idx="0">
                  <c:v>7.7844311377245512E-2</c:v>
                </c:pt>
                <c:pt idx="1">
                  <c:v>0.1317365269461078</c:v>
                </c:pt>
                <c:pt idx="2">
                  <c:v>0.10179640718562874</c:v>
                </c:pt>
                <c:pt idx="3">
                  <c:v>1.7964071856287425E-2</c:v>
                </c:pt>
                <c:pt idx="4">
                  <c:v>0.3473053892215569</c:v>
                </c:pt>
                <c:pt idx="5">
                  <c:v>0.28143712574850299</c:v>
                </c:pt>
                <c:pt idx="6">
                  <c:v>0.16766467065868262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EF5-4E88-BD9A-1FD43C72769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42423936"/>
        <c:axId val="142425472"/>
      </c:barChart>
      <c:catAx>
        <c:axId val="14242393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142425472"/>
        <c:crosses val="autoZero"/>
        <c:auto val="1"/>
        <c:lblAlgn val="ctr"/>
        <c:lblOffset val="100"/>
        <c:noMultiLvlLbl val="0"/>
      </c:catAx>
      <c:valAx>
        <c:axId val="142425472"/>
        <c:scaling>
          <c:orientation val="minMax"/>
        </c:scaling>
        <c:delete val="0"/>
        <c:axPos val="b"/>
        <c:majorGridlines/>
        <c:numFmt formatCode="0%" sourceLinked="1"/>
        <c:majorTickMark val="out"/>
        <c:minorTickMark val="none"/>
        <c:tickLblPos val="nextTo"/>
        <c:crossAx val="142423936"/>
        <c:crosses val="autoZero"/>
        <c:crossBetween val="between"/>
      </c:valAx>
    </c:plotArea>
    <c:legend>
      <c:legendPos val="t"/>
      <c:overlay val="0"/>
    </c:legend>
    <c:plotVisOnly val="1"/>
    <c:dispBlanksAs val="gap"/>
    <c:showDLblsOverMax val="0"/>
  </c:chart>
  <c:txPr>
    <a:bodyPr/>
    <a:lstStyle/>
    <a:p>
      <a:pPr>
        <a:defRPr b="1"/>
      </a:pPr>
      <a:endParaRPr lang="lv-LV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[DATA_VZDmerniekuaptauja_Gala_dati_mernieki_157_LIENE_Sakartots.xls]2.jaut.!PivotTable5</c:name>
    <c:fmtId val="-1"/>
  </c:pivotSource>
  <c:chart>
    <c:title>
      <c:tx>
        <c:rich>
          <a:bodyPr/>
          <a:lstStyle/>
          <a:p>
            <a:pPr>
              <a:defRPr/>
            </a:pPr>
            <a:r>
              <a:rPr lang="en-US"/>
              <a:t> </a:t>
            </a:r>
            <a:r>
              <a:rPr lang="lv-LV"/>
              <a:t>2. </a:t>
            </a:r>
            <a:r>
              <a:rPr lang="en-US"/>
              <a:t>Kā Jūs vērtējat sadarbību ar VZD pēdējo 2 gadu laikā?</a:t>
            </a:r>
          </a:p>
        </c:rich>
      </c:tx>
      <c:overlay val="0"/>
    </c:title>
    <c:autoTitleDeleted val="0"/>
    <c:pivotFmts>
      <c:pivotFmt>
        <c:idx val="0"/>
        <c:marker>
          <c:symbol val="none"/>
        </c:marker>
        <c:dLbl>
          <c:idx val="0"/>
          <c:spPr/>
          <c:txPr>
            <a:bodyPr/>
            <a:lstStyle/>
            <a:p>
              <a:pPr>
                <a:defRPr/>
              </a:pPr>
              <a:endParaRPr lang="lv-LV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marker>
          <c:symbol val="none"/>
        </c:marker>
        <c:dLbl>
          <c:idx val="0"/>
          <c:spPr/>
          <c:txPr>
            <a:bodyPr/>
            <a:lstStyle/>
            <a:p>
              <a:pPr>
                <a:defRPr/>
              </a:pPr>
              <a:endParaRPr lang="lv-LV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marker>
          <c:symbol val="none"/>
        </c:marker>
        <c:dLbl>
          <c:idx val="0"/>
          <c:spPr/>
          <c:txPr>
            <a:bodyPr/>
            <a:lstStyle/>
            <a:p>
              <a:pPr>
                <a:defRPr/>
              </a:pPr>
              <a:endParaRPr lang="lv-LV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'2.jaut.'!$B$3:$B$4</c:f>
              <c:strCache>
                <c:ptCount val="1"/>
                <c:pt idx="0">
                  <c:v>Total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'2.jaut.'!$A$5:$A$9</c:f>
              <c:strCache>
                <c:ptCount val="4"/>
                <c:pt idx="0">
                  <c:v>Palikusi nemainīga</c:v>
                </c:pt>
                <c:pt idx="1">
                  <c:v>Uzlabojusies</c:v>
                </c:pt>
                <c:pt idx="2">
                  <c:v>Nezinu, nav viedokļa</c:v>
                </c:pt>
                <c:pt idx="3">
                  <c:v>Pasliktinājusies</c:v>
                </c:pt>
              </c:strCache>
            </c:strRef>
          </c:cat>
          <c:val>
            <c:numRef>
              <c:f>'2.jaut.'!$B$5:$B$9</c:f>
              <c:numCache>
                <c:formatCode>0%</c:formatCode>
                <c:ptCount val="4"/>
                <c:pt idx="0">
                  <c:v>0.50299401197604787</c:v>
                </c:pt>
                <c:pt idx="1">
                  <c:v>0.40119760479041916</c:v>
                </c:pt>
                <c:pt idx="2">
                  <c:v>7.1856287425149698E-2</c:v>
                </c:pt>
                <c:pt idx="3">
                  <c:v>2.3952095808383235E-2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2A-4F8D-B716-DC8390496B9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42472704"/>
        <c:axId val="142474240"/>
      </c:barChart>
      <c:catAx>
        <c:axId val="142472704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crossAx val="142474240"/>
        <c:crosses val="autoZero"/>
        <c:auto val="1"/>
        <c:lblAlgn val="ctr"/>
        <c:lblOffset val="100"/>
        <c:noMultiLvlLbl val="0"/>
      </c:catAx>
      <c:valAx>
        <c:axId val="142474240"/>
        <c:scaling>
          <c:orientation val="minMax"/>
        </c:scaling>
        <c:delete val="0"/>
        <c:axPos val="t"/>
        <c:majorGridlines/>
        <c:numFmt formatCode="0%" sourceLinked="1"/>
        <c:majorTickMark val="out"/>
        <c:minorTickMark val="none"/>
        <c:tickLblPos val="nextTo"/>
        <c:crossAx val="1424727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b="1"/>
      </a:pPr>
      <a:endParaRPr lang="lv-LV"/>
    </a:p>
  </c:txPr>
  <c:externalData r:id="rId1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</c14:pivotOptions>
    </c:ext>
  </c:extLst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[DATA_VZDmerniekuaptauja_Gala_dati_mernieki_157_LIENE_Sakartots.xls]3.-4.jaut.!PivotTable5</c:name>
    <c:fmtId val="-1"/>
  </c:pivotSource>
  <c:chart>
    <c:title>
      <c:tx>
        <c:rich>
          <a:bodyPr/>
          <a:lstStyle/>
          <a:p>
            <a:pPr>
              <a:defRPr sz="1600"/>
            </a:pPr>
            <a:r>
              <a:rPr lang="lv-LV" sz="1600"/>
              <a:t>Cik bieži pārlūkojat nozares aktualitātes VZD tīmekļvietnē vzd.gov.lv?</a:t>
            </a:r>
            <a:endParaRPr lang="en-US" sz="1600"/>
          </a:p>
        </c:rich>
      </c:tx>
      <c:overlay val="0"/>
    </c:title>
    <c:autoTitleDeleted val="0"/>
    <c:pivotFmts>
      <c:pivotFmt>
        <c:idx val="0"/>
        <c:marker>
          <c:symbol val="none"/>
        </c:marker>
        <c:dLbl>
          <c:idx val="0"/>
          <c:spPr/>
          <c:txPr>
            <a:bodyPr/>
            <a:lstStyle/>
            <a:p>
              <a:pPr>
                <a:defRPr/>
              </a:pPr>
              <a:endParaRPr lang="lv-LV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marker>
          <c:symbol val="none"/>
        </c:marker>
        <c:dLbl>
          <c:idx val="0"/>
          <c:spPr/>
          <c:txPr>
            <a:bodyPr/>
            <a:lstStyle/>
            <a:p>
              <a:pPr>
                <a:defRPr/>
              </a:pPr>
              <a:endParaRPr lang="lv-LV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marker>
          <c:symbol val="none"/>
        </c:marker>
        <c:dLbl>
          <c:idx val="0"/>
          <c:spPr/>
          <c:txPr>
            <a:bodyPr/>
            <a:lstStyle/>
            <a:p>
              <a:pPr>
                <a:defRPr/>
              </a:pPr>
              <a:endParaRPr lang="lv-LV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'3.-4.jaut.'!$B$3:$B$4</c:f>
              <c:strCache>
                <c:ptCount val="1"/>
                <c:pt idx="0">
                  <c:v>Total</c:v>
                </c:pt>
              </c:strCache>
            </c:strRef>
          </c:tx>
          <c:invertIfNegative val="0"/>
          <c:dLbls>
            <c:dLbl>
              <c:idx val="0"/>
              <c:spPr/>
              <c:txPr>
                <a:bodyPr/>
                <a:lstStyle/>
                <a:p>
                  <a:pPr>
                    <a:defRPr sz="1800"/>
                  </a:pPr>
                  <a:endParaRPr lang="lv-LV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49E9-479D-A097-8C7C0286BE4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/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'3.-4.jaut.'!$A$5:$A$9</c:f>
              <c:strCache>
                <c:ptCount val="4"/>
                <c:pt idx="0">
                  <c:v>Tikai konkrētas situācijas risināšanai</c:v>
                </c:pt>
                <c:pt idx="1">
                  <c:v>Vismaz reizi nedēļā</c:v>
                </c:pt>
                <c:pt idx="2">
                  <c:v>Vismaz reizi mēnesī</c:v>
                </c:pt>
                <c:pt idx="3">
                  <c:v>Neskatos nemaz</c:v>
                </c:pt>
              </c:strCache>
            </c:strRef>
          </c:cat>
          <c:val>
            <c:numRef>
              <c:f>'3.-4.jaut.'!$B$5:$B$9</c:f>
              <c:numCache>
                <c:formatCode>0%</c:formatCode>
                <c:ptCount val="4"/>
                <c:pt idx="0">
                  <c:v>0.54491017964071853</c:v>
                </c:pt>
                <c:pt idx="1">
                  <c:v>0.20359281437125748</c:v>
                </c:pt>
                <c:pt idx="2">
                  <c:v>0.20359281437125748</c:v>
                </c:pt>
                <c:pt idx="3">
                  <c:v>4.790419161676647E-2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9E9-479D-A097-8C7C0286BE4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42510720"/>
        <c:axId val="142520704"/>
      </c:barChart>
      <c:catAx>
        <c:axId val="142510720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142520704"/>
        <c:crosses val="autoZero"/>
        <c:auto val="1"/>
        <c:lblAlgn val="ctr"/>
        <c:lblOffset val="100"/>
        <c:noMultiLvlLbl val="0"/>
      </c:catAx>
      <c:valAx>
        <c:axId val="142520704"/>
        <c:scaling>
          <c:orientation val="minMax"/>
        </c:scaling>
        <c:delete val="0"/>
        <c:axPos val="b"/>
        <c:majorGridlines/>
        <c:numFmt formatCode="0%" sourceLinked="1"/>
        <c:majorTickMark val="out"/>
        <c:minorTickMark val="none"/>
        <c:tickLblPos val="nextTo"/>
        <c:crossAx val="14251072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b="1"/>
      </a:pPr>
      <a:endParaRPr lang="lv-LV"/>
    </a:p>
  </c:txPr>
  <c:externalData r:id="rId1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</c14:pivotOptions>
    </c:ext>
  </c:extLst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[DATA_VZDmerniekuaptauja_Gala_dati_mernieki_157_LIENE_Sakartots.xls]3.-4.jaut.!PivotTable2</c:name>
    <c:fmtId val="-1"/>
  </c:pivotSource>
  <c:chart>
    <c:title>
      <c:tx>
        <c:rich>
          <a:bodyPr/>
          <a:lstStyle/>
          <a:p>
            <a:pPr>
              <a:defRPr sz="1600"/>
            </a:pPr>
            <a:r>
              <a:rPr lang="lv-LV" sz="1600"/>
              <a:t>Cik bieži pārlūkojat nozares aktualitātes VZD tīmekļvietnē vzd.gov.lv?</a:t>
            </a:r>
            <a:endParaRPr lang="en-GB" sz="1600"/>
          </a:p>
        </c:rich>
      </c:tx>
      <c:overlay val="0"/>
    </c:title>
    <c:autoTitleDeleted val="0"/>
    <c:pivotFmts>
      <c:pivotFmt>
        <c:idx val="0"/>
        <c:marker>
          <c:symbol val="none"/>
        </c:marker>
        <c:dLbl>
          <c:idx val="0"/>
          <c:spPr/>
          <c:txPr>
            <a:bodyPr/>
            <a:lstStyle/>
            <a:p>
              <a:pPr>
                <a:defRPr/>
              </a:pPr>
              <a:endParaRPr lang="lv-LV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marker>
          <c:symbol val="none"/>
        </c:marker>
        <c:dLbl>
          <c:idx val="0"/>
          <c:spPr/>
          <c:txPr>
            <a:bodyPr/>
            <a:lstStyle/>
            <a:p>
              <a:pPr>
                <a:defRPr/>
              </a:pPr>
              <a:endParaRPr lang="lv-LV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marker>
          <c:symbol val="none"/>
        </c:marker>
        <c:dLbl>
          <c:idx val="0"/>
          <c:spPr/>
          <c:txPr>
            <a:bodyPr/>
            <a:lstStyle/>
            <a:p>
              <a:pPr>
                <a:defRPr/>
              </a:pPr>
              <a:endParaRPr lang="lv-LV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marker>
          <c:symbol val="none"/>
        </c:marker>
        <c:dLbl>
          <c:idx val="0"/>
          <c:spPr/>
          <c:txPr>
            <a:bodyPr/>
            <a:lstStyle/>
            <a:p>
              <a:pPr>
                <a:defRPr/>
              </a:pPr>
              <a:endParaRPr lang="lv-LV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marker>
          <c:symbol val="none"/>
        </c:marker>
        <c:dLbl>
          <c:idx val="0"/>
          <c:spPr/>
          <c:txPr>
            <a:bodyPr/>
            <a:lstStyle/>
            <a:p>
              <a:pPr>
                <a:defRPr/>
              </a:pPr>
              <a:endParaRPr lang="lv-LV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marker>
          <c:symbol val="none"/>
        </c:marker>
        <c:dLbl>
          <c:idx val="0"/>
          <c:spPr/>
          <c:txPr>
            <a:bodyPr/>
            <a:lstStyle/>
            <a:p>
              <a:pPr>
                <a:defRPr/>
              </a:pPr>
              <a:endParaRPr lang="lv-LV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'3.-4.jaut.'!$B$29:$B$30</c:f>
              <c:strCache>
                <c:ptCount val="1"/>
                <c:pt idx="0">
                  <c:v>Jā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/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'3.-4.jaut.'!$A$31:$A$35</c:f>
              <c:strCache>
                <c:ptCount val="4"/>
                <c:pt idx="0">
                  <c:v>Tikai konkrētas situācijas risināšanai</c:v>
                </c:pt>
                <c:pt idx="1">
                  <c:v>Vismaz reizi nedēļā</c:v>
                </c:pt>
                <c:pt idx="2">
                  <c:v>Vismaz reizi mēnesī</c:v>
                </c:pt>
                <c:pt idx="3">
                  <c:v>Neskatos nemaz</c:v>
                </c:pt>
              </c:strCache>
            </c:strRef>
          </c:cat>
          <c:val>
            <c:numRef>
              <c:f>'3.-4.jaut.'!$B$31:$B$35</c:f>
              <c:numCache>
                <c:formatCode>0%</c:formatCode>
                <c:ptCount val="4"/>
                <c:pt idx="0">
                  <c:v>0.28742514970059879</c:v>
                </c:pt>
                <c:pt idx="1">
                  <c:v>0.11377245508982035</c:v>
                </c:pt>
                <c:pt idx="2">
                  <c:v>8.3832335329341312E-2</c:v>
                </c:pt>
                <c:pt idx="3">
                  <c:v>1.1976047904191617E-2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EBB-49F0-B11B-4909A9629B94}"/>
            </c:ext>
          </c:extLst>
        </c:ser>
        <c:ser>
          <c:idx val="1"/>
          <c:order val="1"/>
          <c:tx>
            <c:strRef>
              <c:f>'3.-4.jaut.'!$C$29:$C$30</c:f>
              <c:strCache>
                <c:ptCount val="1"/>
                <c:pt idx="0">
                  <c:v>Nē</c:v>
                </c:pt>
              </c:strCache>
            </c:strRef>
          </c:tx>
          <c:invertIfNegative val="0"/>
          <c:dLbls>
            <c:dLbl>
              <c:idx val="3"/>
              <c:layout>
                <c:manualLayout>
                  <c:x val="2.7777777777777776E-2"/>
                  <c:y val="0"/>
                </c:manualLayout>
              </c:layout>
              <c:spPr/>
              <c:txPr>
                <a:bodyPr/>
                <a:lstStyle/>
                <a:p>
                  <a:pPr>
                    <a:defRPr>
                      <a:solidFill>
                        <a:schemeClr val="tx1"/>
                      </a:solidFill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EBB-49F0-B11B-4909A9629B9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'3.-4.jaut.'!$A$31:$A$35</c:f>
              <c:strCache>
                <c:ptCount val="4"/>
                <c:pt idx="0">
                  <c:v>Tikai konkrētas situācijas risināšanai</c:v>
                </c:pt>
                <c:pt idx="1">
                  <c:v>Vismaz reizi nedēļā</c:v>
                </c:pt>
                <c:pt idx="2">
                  <c:v>Vismaz reizi mēnesī</c:v>
                </c:pt>
                <c:pt idx="3">
                  <c:v>Neskatos nemaz</c:v>
                </c:pt>
              </c:strCache>
            </c:strRef>
          </c:cat>
          <c:val>
            <c:numRef>
              <c:f>'3.-4.jaut.'!$C$31:$C$35</c:f>
              <c:numCache>
                <c:formatCode>0%</c:formatCode>
                <c:ptCount val="4"/>
                <c:pt idx="0">
                  <c:v>0.25748502994011974</c:v>
                </c:pt>
                <c:pt idx="1">
                  <c:v>8.9820359281437126E-2</c:v>
                </c:pt>
                <c:pt idx="2">
                  <c:v>0.11976047904191617</c:v>
                </c:pt>
                <c:pt idx="3">
                  <c:v>3.5928143712574849E-2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EBB-49F0-B11B-4909A9629B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42623104"/>
        <c:axId val="142624640"/>
      </c:barChart>
      <c:catAx>
        <c:axId val="14262310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142624640"/>
        <c:crosses val="autoZero"/>
        <c:auto val="1"/>
        <c:lblAlgn val="ctr"/>
        <c:lblOffset val="100"/>
        <c:noMultiLvlLbl val="0"/>
      </c:catAx>
      <c:valAx>
        <c:axId val="142624640"/>
        <c:scaling>
          <c:orientation val="minMax"/>
        </c:scaling>
        <c:delete val="0"/>
        <c:axPos val="b"/>
        <c:majorGridlines/>
        <c:numFmt formatCode="0%" sourceLinked="1"/>
        <c:majorTickMark val="out"/>
        <c:minorTickMark val="none"/>
        <c:tickLblPos val="nextTo"/>
        <c:crossAx val="14262310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7267366579177601"/>
          <c:y val="0.5157417961006453"/>
          <c:w val="0.16899300087489064"/>
          <c:h val="6.6786336291707299E-2"/>
        </c:manualLayout>
      </c:layout>
      <c:overlay val="1"/>
    </c:legend>
    <c:plotVisOnly val="1"/>
    <c:dispBlanksAs val="gap"/>
    <c:showDLblsOverMax val="0"/>
  </c:chart>
  <c:txPr>
    <a:bodyPr/>
    <a:lstStyle/>
    <a:p>
      <a:pPr>
        <a:defRPr b="1"/>
      </a:pPr>
      <a:endParaRPr lang="lv-LV"/>
    </a:p>
  </c:txPr>
  <c:externalData r:id="rId1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</c:extLst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[DATA_VZDmerniekuaptauja_Gala_dati_mernieki_157_LIENE_Sakartots.xls]3.-4.jaut.!PivotTable12</c:name>
    <c:fmtId val="-1"/>
  </c:pivotSource>
  <c:chart>
    <c:title>
      <c:tx>
        <c:rich>
          <a:bodyPr/>
          <a:lstStyle/>
          <a:p>
            <a:pPr>
              <a:defRPr sz="1400"/>
            </a:pPr>
            <a:r>
              <a:rPr lang="lv-LV" sz="1400" dirty="0"/>
              <a:t>Vai vzd.gov.lv pieejamie skaidrojumi un informācija ir pietiekama un saprotama?</a:t>
            </a:r>
            <a:endParaRPr lang="en-US" sz="1400" dirty="0"/>
          </a:p>
        </c:rich>
      </c:tx>
      <c:layout>
        <c:manualLayout>
          <c:xMode val="edge"/>
          <c:yMode val="edge"/>
          <c:x val="0.13"/>
          <c:y val="4.6296296296296294E-3"/>
        </c:manualLayout>
      </c:layout>
      <c:overlay val="0"/>
    </c:title>
    <c:autoTitleDeleted val="0"/>
    <c:pivotFmts>
      <c:pivotFmt>
        <c:idx val="0"/>
        <c:marker>
          <c:symbol val="none"/>
        </c:marker>
        <c:dLbl>
          <c:idx val="0"/>
          <c:spPr/>
          <c:txPr>
            <a:bodyPr/>
            <a:lstStyle/>
            <a:p>
              <a:pPr>
                <a:defRPr/>
              </a:pPr>
              <a:endParaRPr lang="lv-LV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marker>
          <c:symbol val="none"/>
        </c:marker>
        <c:dLbl>
          <c:idx val="0"/>
          <c:spPr/>
          <c:txPr>
            <a:bodyPr/>
            <a:lstStyle/>
            <a:p>
              <a:pPr>
                <a:defRPr/>
              </a:pPr>
              <a:endParaRPr lang="lv-LV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marker>
          <c:symbol val="none"/>
        </c:marker>
        <c:dLbl>
          <c:idx val="0"/>
          <c:spPr/>
          <c:txPr>
            <a:bodyPr/>
            <a:lstStyle/>
            <a:p>
              <a:pPr>
                <a:defRPr/>
              </a:pPr>
              <a:endParaRPr lang="lv-LV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'3.-4.jaut.'!$B$13:$B$14</c:f>
              <c:strCache>
                <c:ptCount val="1"/>
                <c:pt idx="0">
                  <c:v>Total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'3.-4.jaut.'!$A$15:$A$18</c:f>
              <c:strCache>
                <c:ptCount val="3"/>
                <c:pt idx="0">
                  <c:v>Pietiekama un saprotama</c:v>
                </c:pt>
                <c:pt idx="1">
                  <c:v>Saprotama, bet nepietiekama</c:v>
                </c:pt>
                <c:pt idx="2">
                  <c:v>Nav saprotama</c:v>
                </c:pt>
              </c:strCache>
            </c:strRef>
          </c:cat>
          <c:val>
            <c:numRef>
              <c:f>'3.-4.jaut.'!$B$15:$B$18</c:f>
              <c:numCache>
                <c:formatCode>0%</c:formatCode>
                <c:ptCount val="3"/>
                <c:pt idx="0">
                  <c:v>0.70658682634730541</c:v>
                </c:pt>
                <c:pt idx="1">
                  <c:v>0.25149700598802394</c:v>
                </c:pt>
                <c:pt idx="2">
                  <c:v>4.1916167664670656E-2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E79-412C-8576-EDF459C27FB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42683136"/>
        <c:axId val="142693120"/>
      </c:barChart>
      <c:catAx>
        <c:axId val="14268313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142693120"/>
        <c:crosses val="autoZero"/>
        <c:auto val="1"/>
        <c:lblAlgn val="ctr"/>
        <c:lblOffset val="100"/>
        <c:noMultiLvlLbl val="0"/>
      </c:catAx>
      <c:valAx>
        <c:axId val="142693120"/>
        <c:scaling>
          <c:orientation val="minMax"/>
        </c:scaling>
        <c:delete val="0"/>
        <c:axPos val="b"/>
        <c:majorGridlines/>
        <c:numFmt formatCode="0%" sourceLinked="1"/>
        <c:majorTickMark val="out"/>
        <c:minorTickMark val="none"/>
        <c:tickLblPos val="nextTo"/>
        <c:crossAx val="14268313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b="1"/>
      </a:pPr>
      <a:endParaRPr lang="lv-LV"/>
    </a:p>
  </c:txPr>
  <c:externalData r:id="rId1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</c14:pivotOptions>
    </c:ext>
  </c:extLst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[DATA_VZDmerniekuaptauja_Gala_dati_mernieki_157_LIENE_Sakartots.xls]3.-4.jaut.!PivotTable13</c:name>
    <c:fmtId val="-1"/>
  </c:pivotSource>
  <c:chart>
    <c:title>
      <c:tx>
        <c:rich>
          <a:bodyPr/>
          <a:lstStyle/>
          <a:p>
            <a:pPr>
              <a:defRPr sz="1400"/>
            </a:pPr>
            <a:r>
              <a:rPr lang="lv-LV" sz="1400" dirty="0"/>
              <a:t>Vai vzd.gov.lv pieejamie skaidrojumi un informācija ir pietiekama un saprotama?</a:t>
            </a:r>
            <a:endParaRPr lang="en-GB" sz="1400" dirty="0"/>
          </a:p>
        </c:rich>
      </c:tx>
      <c:layout>
        <c:manualLayout>
          <c:xMode val="edge"/>
          <c:yMode val="edge"/>
          <c:x val="0.10055312402284021"/>
          <c:y val="4.6296296296296294E-3"/>
        </c:manualLayout>
      </c:layout>
      <c:overlay val="0"/>
    </c:title>
    <c:autoTitleDeleted val="0"/>
    <c:pivotFmts>
      <c:pivotFmt>
        <c:idx val="0"/>
        <c:marker>
          <c:symbol val="none"/>
        </c:marker>
        <c:dLbl>
          <c:idx val="0"/>
          <c:spPr/>
          <c:txPr>
            <a:bodyPr/>
            <a:lstStyle/>
            <a:p>
              <a:pPr>
                <a:defRPr/>
              </a:pPr>
              <a:endParaRPr lang="lv-LV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marker>
          <c:symbol val="none"/>
        </c:marker>
        <c:dLbl>
          <c:idx val="0"/>
          <c:spPr/>
          <c:txPr>
            <a:bodyPr/>
            <a:lstStyle/>
            <a:p>
              <a:pPr>
                <a:defRPr/>
              </a:pPr>
              <a:endParaRPr lang="lv-LV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marker>
          <c:symbol val="none"/>
        </c:marker>
        <c:dLbl>
          <c:idx val="0"/>
          <c:spPr/>
          <c:txPr>
            <a:bodyPr/>
            <a:lstStyle/>
            <a:p>
              <a:pPr>
                <a:defRPr/>
              </a:pPr>
              <a:endParaRPr lang="lv-LV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marker>
          <c:symbol val="none"/>
        </c:marker>
        <c:dLbl>
          <c:idx val="0"/>
          <c:spPr/>
          <c:txPr>
            <a:bodyPr/>
            <a:lstStyle/>
            <a:p>
              <a:pPr>
                <a:defRPr/>
              </a:pPr>
              <a:endParaRPr lang="lv-LV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marker>
          <c:symbol val="none"/>
        </c:marker>
        <c:dLbl>
          <c:idx val="0"/>
          <c:spPr/>
          <c:txPr>
            <a:bodyPr/>
            <a:lstStyle/>
            <a:p>
              <a:pPr>
                <a:defRPr/>
              </a:pPr>
              <a:endParaRPr lang="lv-LV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marker>
          <c:symbol val="none"/>
        </c:marker>
        <c:dLbl>
          <c:idx val="0"/>
          <c:spPr/>
          <c:txPr>
            <a:bodyPr/>
            <a:lstStyle/>
            <a:p>
              <a:pPr>
                <a:defRPr/>
              </a:pPr>
              <a:endParaRPr lang="lv-LV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marker>
          <c:symbol val="none"/>
        </c:marker>
        <c:dLbl>
          <c:idx val="0"/>
          <c:spPr/>
          <c:txPr>
            <a:bodyPr/>
            <a:lstStyle/>
            <a:p>
              <a:pPr>
                <a:defRPr/>
              </a:pPr>
              <a:endParaRPr lang="lv-LV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marker>
          <c:symbol val="none"/>
        </c:marker>
        <c:dLbl>
          <c:idx val="0"/>
          <c:spPr/>
          <c:txPr>
            <a:bodyPr/>
            <a:lstStyle/>
            <a:p>
              <a:pPr>
                <a:defRPr/>
              </a:pPr>
              <a:endParaRPr lang="lv-LV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marker>
          <c:symbol val="none"/>
        </c:marker>
        <c:dLbl>
          <c:idx val="0"/>
          <c:spPr/>
          <c:txPr>
            <a:bodyPr/>
            <a:lstStyle/>
            <a:p>
              <a:pPr>
                <a:defRPr/>
              </a:pPr>
              <a:endParaRPr lang="lv-LV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marker>
          <c:symbol val="none"/>
        </c:marker>
        <c:dLbl>
          <c:idx val="0"/>
          <c:spPr/>
          <c:txPr>
            <a:bodyPr/>
            <a:lstStyle/>
            <a:p>
              <a:pPr>
                <a:defRPr/>
              </a:pPr>
              <a:endParaRPr lang="lv-LV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'3.-4.jaut.'!$E$13:$E$14</c:f>
              <c:strCache>
                <c:ptCount val="1"/>
                <c:pt idx="0">
                  <c:v>Tikai konkrētas situācijas risināšanai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'3.-4.jaut.'!$D$15:$D$18</c:f>
              <c:strCache>
                <c:ptCount val="3"/>
                <c:pt idx="0">
                  <c:v>Pietiekama un saprotama</c:v>
                </c:pt>
                <c:pt idx="1">
                  <c:v>Saprotama, bet nepietiekama</c:v>
                </c:pt>
                <c:pt idx="2">
                  <c:v>Nav saprotama</c:v>
                </c:pt>
              </c:strCache>
            </c:strRef>
          </c:cat>
          <c:val>
            <c:numRef>
              <c:f>'3.-4.jaut.'!$E$15:$E$18</c:f>
              <c:numCache>
                <c:formatCode>0%</c:formatCode>
                <c:ptCount val="3"/>
                <c:pt idx="0">
                  <c:v>0.7142857142857143</c:v>
                </c:pt>
                <c:pt idx="1">
                  <c:v>0.23076923076923078</c:v>
                </c:pt>
                <c:pt idx="2">
                  <c:v>5.4945054945054944E-2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79D-4047-AE95-E9315E18CD18}"/>
            </c:ext>
          </c:extLst>
        </c:ser>
        <c:ser>
          <c:idx val="1"/>
          <c:order val="1"/>
          <c:tx>
            <c:strRef>
              <c:f>'3.-4.jaut.'!$F$13:$F$14</c:f>
              <c:strCache>
                <c:ptCount val="1"/>
                <c:pt idx="0">
                  <c:v>Vismaz reizi mēnesī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'3.-4.jaut.'!$D$15:$D$18</c:f>
              <c:strCache>
                <c:ptCount val="3"/>
                <c:pt idx="0">
                  <c:v>Pietiekama un saprotama</c:v>
                </c:pt>
                <c:pt idx="1">
                  <c:v>Saprotama, bet nepietiekama</c:v>
                </c:pt>
                <c:pt idx="2">
                  <c:v>Nav saprotama</c:v>
                </c:pt>
              </c:strCache>
            </c:strRef>
          </c:cat>
          <c:val>
            <c:numRef>
              <c:f>'3.-4.jaut.'!$F$15:$F$18</c:f>
              <c:numCache>
                <c:formatCode>0%</c:formatCode>
                <c:ptCount val="3"/>
                <c:pt idx="0">
                  <c:v>0.70588235294117652</c:v>
                </c:pt>
                <c:pt idx="1">
                  <c:v>0.26470588235294118</c:v>
                </c:pt>
                <c:pt idx="2">
                  <c:v>2.9411764705882353E-2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79D-4047-AE95-E9315E18CD18}"/>
            </c:ext>
          </c:extLst>
        </c:ser>
        <c:ser>
          <c:idx val="2"/>
          <c:order val="2"/>
          <c:tx>
            <c:strRef>
              <c:f>'3.-4.jaut.'!$G$13:$G$14</c:f>
              <c:strCache>
                <c:ptCount val="1"/>
                <c:pt idx="0">
                  <c:v>Vismaz reizi nedēļā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'3.-4.jaut.'!$D$15:$D$18</c:f>
              <c:strCache>
                <c:ptCount val="3"/>
                <c:pt idx="0">
                  <c:v>Pietiekama un saprotama</c:v>
                </c:pt>
                <c:pt idx="1">
                  <c:v>Saprotama, bet nepietiekama</c:v>
                </c:pt>
                <c:pt idx="2">
                  <c:v>Nav saprotama</c:v>
                </c:pt>
              </c:strCache>
            </c:strRef>
          </c:cat>
          <c:val>
            <c:numRef>
              <c:f>'3.-4.jaut.'!$G$15:$G$18</c:f>
              <c:numCache>
                <c:formatCode>0%</c:formatCode>
                <c:ptCount val="3"/>
                <c:pt idx="0">
                  <c:v>0.6470588235294118</c:v>
                </c:pt>
                <c:pt idx="1">
                  <c:v>0.3235294117647059</c:v>
                </c:pt>
                <c:pt idx="2">
                  <c:v>2.9411764705882353E-2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79D-4047-AE95-E9315E18CD1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42720384"/>
        <c:axId val="142734464"/>
      </c:barChart>
      <c:catAx>
        <c:axId val="14272038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142734464"/>
        <c:crosses val="autoZero"/>
        <c:auto val="1"/>
        <c:lblAlgn val="ctr"/>
        <c:lblOffset val="100"/>
        <c:noMultiLvlLbl val="0"/>
      </c:catAx>
      <c:valAx>
        <c:axId val="142734464"/>
        <c:scaling>
          <c:orientation val="minMax"/>
        </c:scaling>
        <c:delete val="0"/>
        <c:axPos val="b"/>
        <c:majorGridlines/>
        <c:numFmt formatCode="0%" sourceLinked="1"/>
        <c:majorTickMark val="out"/>
        <c:minorTickMark val="none"/>
        <c:tickLblPos val="nextTo"/>
        <c:crossAx val="14272038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7462653583156129"/>
          <c:y val="0.23748468941382328"/>
          <c:w val="0.32255000640077075"/>
          <c:h val="0.50115157480314965"/>
        </c:manualLayout>
      </c:layout>
      <c:overlay val="1"/>
      <c:txPr>
        <a:bodyPr/>
        <a:lstStyle/>
        <a:p>
          <a:pPr>
            <a:defRPr b="0"/>
          </a:pPr>
          <a:endParaRPr lang="lv-LV"/>
        </a:p>
      </c:txPr>
    </c:legend>
    <c:plotVisOnly val="1"/>
    <c:dispBlanksAs val="gap"/>
    <c:showDLblsOverMax val="0"/>
  </c:chart>
  <c:txPr>
    <a:bodyPr/>
    <a:lstStyle/>
    <a:p>
      <a:pPr>
        <a:defRPr b="1"/>
      </a:pPr>
      <a:endParaRPr lang="lv-LV"/>
    </a:p>
  </c:txPr>
  <c:externalData r:id="rId1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</c:extLst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GB"/>
              <a:t> 5. Kā Jūs vērtējat VZD pieejamo atbalstu problēmsituāciju risināšanā?</a:t>
            </a:r>
          </a:p>
        </c:rich>
      </c:tx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'[DATA_VZDmerniekuaptauja_Gala_dati_mernieki_157_LIENE_Sakartots.xls]5.jaut.'!$A$49</c:f>
              <c:strCache>
                <c:ptCount val="1"/>
                <c:pt idx="0">
                  <c:v> Pa e-pastu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'[DATA_VZDmerniekuaptauja_Gala_dati_mernieki_157_LIENE_Sakartots.xls]5.jaut.'!$B$48:$F$48</c:f>
              <c:numCache>
                <c:formatCode>General</c:formatCode>
                <c:ptCount val="5"/>
                <c:pt idx="0">
                  <c:v>5</c:v>
                </c:pt>
                <c:pt idx="1">
                  <c:v>4</c:v>
                </c:pt>
                <c:pt idx="2">
                  <c:v>3</c:v>
                </c:pt>
                <c:pt idx="3">
                  <c:v>2</c:v>
                </c:pt>
                <c:pt idx="4">
                  <c:v>1</c:v>
                </c:pt>
              </c:numCache>
            </c:numRef>
          </c:cat>
          <c:val>
            <c:numRef>
              <c:f>'[DATA_VZDmerniekuaptauja_Gala_dati_mernieki_157_LIENE_Sakartots.xls]5.jaut.'!$B$49:$F$49</c:f>
              <c:numCache>
                <c:formatCode>0%</c:formatCode>
                <c:ptCount val="5"/>
                <c:pt idx="0">
                  <c:v>0.19760479041916168</c:v>
                </c:pt>
                <c:pt idx="1">
                  <c:v>0.40119760479041916</c:v>
                </c:pt>
                <c:pt idx="2">
                  <c:v>0.18562874251497005</c:v>
                </c:pt>
                <c:pt idx="3">
                  <c:v>4.1916167664670656E-2</c:v>
                </c:pt>
                <c:pt idx="4">
                  <c:v>2.9940119760479042E-2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C4D-47D5-B1A0-D4C10CF05630}"/>
            </c:ext>
          </c:extLst>
        </c:ser>
        <c:ser>
          <c:idx val="1"/>
          <c:order val="1"/>
          <c:tx>
            <c:strRef>
              <c:f>'[DATA_VZDmerniekuaptauja_Gala_dati_mernieki_157_LIENE_Sakartots.xls]5.jaut.'!$A$50</c:f>
              <c:strCache>
                <c:ptCount val="1"/>
                <c:pt idx="0">
                  <c:v>Pa telefonu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'[DATA_VZDmerniekuaptauja_Gala_dati_mernieki_157_LIENE_Sakartots.xls]5.jaut.'!$B$48:$F$48</c:f>
              <c:numCache>
                <c:formatCode>General</c:formatCode>
                <c:ptCount val="5"/>
                <c:pt idx="0">
                  <c:v>5</c:v>
                </c:pt>
                <c:pt idx="1">
                  <c:v>4</c:v>
                </c:pt>
                <c:pt idx="2">
                  <c:v>3</c:v>
                </c:pt>
                <c:pt idx="3">
                  <c:v>2</c:v>
                </c:pt>
                <c:pt idx="4">
                  <c:v>1</c:v>
                </c:pt>
              </c:numCache>
            </c:numRef>
          </c:cat>
          <c:val>
            <c:numRef>
              <c:f>'[DATA_VZDmerniekuaptauja_Gala_dati_mernieki_157_LIENE_Sakartots.xls]5.jaut.'!$B$50:$F$50</c:f>
              <c:numCache>
                <c:formatCode>0%</c:formatCode>
                <c:ptCount val="5"/>
                <c:pt idx="0">
                  <c:v>0.22155688622754491</c:v>
                </c:pt>
                <c:pt idx="1">
                  <c:v>0.33532934131736525</c:v>
                </c:pt>
                <c:pt idx="2">
                  <c:v>0.1317365269461078</c:v>
                </c:pt>
                <c:pt idx="3">
                  <c:v>5.3892215568862277E-2</c:v>
                </c:pt>
                <c:pt idx="4">
                  <c:v>3.5928143712574849E-2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C4D-47D5-B1A0-D4C10CF05630}"/>
            </c:ext>
          </c:extLst>
        </c:ser>
        <c:ser>
          <c:idx val="2"/>
          <c:order val="2"/>
          <c:tx>
            <c:strRef>
              <c:f>'[DATA_VZDmerniekuaptauja_Gala_dati_mernieki_157_LIENE_Sakartots.xls]5.jaut.'!$A$51</c:f>
              <c:strCache>
                <c:ptCount val="1"/>
                <c:pt idx="0">
                  <c:v>KAC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'[DATA_VZDmerniekuaptauja_Gala_dati_mernieki_157_LIENE_Sakartots.xls]5.jaut.'!$B$48:$F$48</c:f>
              <c:numCache>
                <c:formatCode>General</c:formatCode>
                <c:ptCount val="5"/>
                <c:pt idx="0">
                  <c:v>5</c:v>
                </c:pt>
                <c:pt idx="1">
                  <c:v>4</c:v>
                </c:pt>
                <c:pt idx="2">
                  <c:v>3</c:v>
                </c:pt>
                <c:pt idx="3">
                  <c:v>2</c:v>
                </c:pt>
                <c:pt idx="4">
                  <c:v>1</c:v>
                </c:pt>
              </c:numCache>
            </c:numRef>
          </c:cat>
          <c:val>
            <c:numRef>
              <c:f>'[DATA_VZDmerniekuaptauja_Gala_dati_mernieki_157_LIENE_Sakartots.xls]5.jaut.'!$B$51:$F$51</c:f>
              <c:numCache>
                <c:formatCode>0%</c:formatCode>
                <c:ptCount val="5"/>
                <c:pt idx="0">
                  <c:v>0.22155688622754491</c:v>
                </c:pt>
                <c:pt idx="1">
                  <c:v>0.26946107784431139</c:v>
                </c:pt>
                <c:pt idx="2">
                  <c:v>9.580838323353294E-2</c:v>
                </c:pt>
                <c:pt idx="3">
                  <c:v>4.1916167664670656E-2</c:v>
                </c:pt>
                <c:pt idx="4">
                  <c:v>5.9880239520958087E-3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C4D-47D5-B1A0-D4C10CF0563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42859264"/>
        <c:axId val="142865152"/>
      </c:barChart>
      <c:catAx>
        <c:axId val="14285926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42865152"/>
        <c:crosses val="autoZero"/>
        <c:auto val="1"/>
        <c:lblAlgn val="ctr"/>
        <c:lblOffset val="100"/>
        <c:noMultiLvlLbl val="0"/>
      </c:catAx>
      <c:valAx>
        <c:axId val="142865152"/>
        <c:scaling>
          <c:orientation val="minMax"/>
        </c:scaling>
        <c:delete val="0"/>
        <c:axPos val="b"/>
        <c:majorGridlines/>
        <c:numFmt formatCode="0%" sourceLinked="1"/>
        <c:majorTickMark val="out"/>
        <c:minorTickMark val="none"/>
        <c:tickLblPos val="nextTo"/>
        <c:crossAx val="14285926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5261766231029603"/>
          <c:y val="0.22724607825655502"/>
          <c:w val="0.23932164511753695"/>
          <c:h val="0.34765978815881565"/>
        </c:manualLayout>
      </c:layout>
      <c:overlay val="1"/>
    </c:legend>
    <c:plotVisOnly val="1"/>
    <c:dispBlanksAs val="gap"/>
    <c:showDLblsOverMax val="0"/>
  </c:chart>
  <c:txPr>
    <a:bodyPr/>
    <a:lstStyle/>
    <a:p>
      <a:pPr>
        <a:defRPr b="1"/>
      </a:pPr>
      <a:endParaRPr lang="lv-LV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lv-LV"/>
              <a:t>6. </a:t>
            </a:r>
            <a:r>
              <a:rPr lang="en-GB"/>
              <a:t>Lūdzu novērtējiet portāla www.kadastrs.lv lietojamību:</a:t>
            </a:r>
          </a:p>
        </c:rich>
      </c:tx>
      <c:overlay val="0"/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'[DATA_VZDmerniekuaptauja_Gala_dati_mernieki_157_LIENE_Sakartots.xls]6.jaut.'!$A$99</c:f>
              <c:strCache>
                <c:ptCount val="1"/>
                <c:pt idx="0">
                  <c:v>Ļoti vienkārša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'[DATA_VZDmerniekuaptauja_Gala_dati_mernieki_157_LIENE_Sakartots.xls]6.jaut.'!$B$98:$J$98</c:f>
              <c:strCache>
                <c:ptCount val="9"/>
                <c:pt idx="0">
                  <c:v>Informācijas sagatavošana zemes kadastrālajai uzmērīšanai (ZKU)</c:v>
                </c:pt>
                <c:pt idx="1">
                  <c:v>Informācijas sagatavošana zems ierīcības projekta izstrādei</c:v>
                </c:pt>
                <c:pt idx="2">
                  <c:v> Informācijas sagatavošana topogrāfiskajai uzmērīšanai</c:v>
                </c:pt>
                <c:pt idx="3">
                  <c:v>ZKU lietas iesniegšana</c:v>
                </c:pt>
                <c:pt idx="4">
                  <c:v>Jaunu kadastra apzīmējumu pieprasīšana</c:v>
                </c:pt>
                <c:pt idx="5">
                  <c:v>Arhīva materiālu pieprasīšana</c:v>
                </c:pt>
                <c:pt idx="6">
                  <c:v>Kadastra kartes lietošana</c:v>
                </c:pt>
                <c:pt idx="7">
                  <c:v>Kadastra grupas lejupielāde</c:v>
                </c:pt>
                <c:pt idx="8">
                  <c:v>Sadaļas “MANS KONTS” lietošana</c:v>
                </c:pt>
              </c:strCache>
            </c:strRef>
          </c:cat>
          <c:val>
            <c:numRef>
              <c:f>'[DATA_VZDmerniekuaptauja_Gala_dati_mernieki_157_LIENE_Sakartots.xls]6.jaut.'!$B$99:$J$99</c:f>
              <c:numCache>
                <c:formatCode>0%</c:formatCode>
                <c:ptCount val="9"/>
                <c:pt idx="0">
                  <c:v>0.20958083832335328</c:v>
                </c:pt>
                <c:pt idx="1">
                  <c:v>0.15568862275449102</c:v>
                </c:pt>
                <c:pt idx="2">
                  <c:v>0.3532934131736527</c:v>
                </c:pt>
                <c:pt idx="3">
                  <c:v>0.15568862275449102</c:v>
                </c:pt>
                <c:pt idx="4">
                  <c:v>0.20958083832335328</c:v>
                </c:pt>
                <c:pt idx="5">
                  <c:v>0.1377245508982036</c:v>
                </c:pt>
                <c:pt idx="6">
                  <c:v>0.3712574850299401</c:v>
                </c:pt>
                <c:pt idx="7">
                  <c:v>8.3832335329341312E-2</c:v>
                </c:pt>
                <c:pt idx="8">
                  <c:v>0.20958083832335328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857-4BCA-9C9A-9158CED19E9A}"/>
            </c:ext>
          </c:extLst>
        </c:ser>
        <c:ser>
          <c:idx val="1"/>
          <c:order val="1"/>
          <c:tx>
            <c:strRef>
              <c:f>'[DATA_VZDmerniekuaptauja_Gala_dati_mernieki_157_LIENE_Sakartots.xls]6.jaut.'!$A$100</c:f>
              <c:strCache>
                <c:ptCount val="1"/>
                <c:pt idx="0">
                  <c:v>Vienkārša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'[DATA_VZDmerniekuaptauja_Gala_dati_mernieki_157_LIENE_Sakartots.xls]6.jaut.'!$B$98:$J$98</c:f>
              <c:strCache>
                <c:ptCount val="9"/>
                <c:pt idx="0">
                  <c:v>Informācijas sagatavošana zemes kadastrālajai uzmērīšanai (ZKU)</c:v>
                </c:pt>
                <c:pt idx="1">
                  <c:v>Informācijas sagatavošana zems ierīcības projekta izstrādei</c:v>
                </c:pt>
                <c:pt idx="2">
                  <c:v> Informācijas sagatavošana topogrāfiskajai uzmērīšanai</c:v>
                </c:pt>
                <c:pt idx="3">
                  <c:v>ZKU lietas iesniegšana</c:v>
                </c:pt>
                <c:pt idx="4">
                  <c:v>Jaunu kadastra apzīmējumu pieprasīšana</c:v>
                </c:pt>
                <c:pt idx="5">
                  <c:v>Arhīva materiālu pieprasīšana</c:v>
                </c:pt>
                <c:pt idx="6">
                  <c:v>Kadastra kartes lietošana</c:v>
                </c:pt>
                <c:pt idx="7">
                  <c:v>Kadastra grupas lejupielāde</c:v>
                </c:pt>
                <c:pt idx="8">
                  <c:v>Sadaļas “MANS KONTS” lietošana</c:v>
                </c:pt>
              </c:strCache>
            </c:strRef>
          </c:cat>
          <c:val>
            <c:numRef>
              <c:f>'[DATA_VZDmerniekuaptauja_Gala_dati_mernieki_157_LIENE_Sakartots.xls]6.jaut.'!$B$100:$J$100</c:f>
              <c:numCache>
                <c:formatCode>0%</c:formatCode>
                <c:ptCount val="9"/>
                <c:pt idx="0">
                  <c:v>0.40718562874251496</c:v>
                </c:pt>
                <c:pt idx="1">
                  <c:v>0.31736526946107785</c:v>
                </c:pt>
                <c:pt idx="2">
                  <c:v>0.42514970059880242</c:v>
                </c:pt>
                <c:pt idx="3">
                  <c:v>0.38922155688622756</c:v>
                </c:pt>
                <c:pt idx="4">
                  <c:v>0.39520958083832336</c:v>
                </c:pt>
                <c:pt idx="5">
                  <c:v>0.41317365269461076</c:v>
                </c:pt>
                <c:pt idx="6">
                  <c:v>0.50898203592814373</c:v>
                </c:pt>
                <c:pt idx="7">
                  <c:v>0.3652694610778443</c:v>
                </c:pt>
                <c:pt idx="8">
                  <c:v>0.57485029940119758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857-4BCA-9C9A-9158CED19E9A}"/>
            </c:ext>
          </c:extLst>
        </c:ser>
        <c:ser>
          <c:idx val="2"/>
          <c:order val="2"/>
          <c:tx>
            <c:strRef>
              <c:f>'[DATA_VZDmerniekuaptauja_Gala_dati_mernieki_157_LIENE_Sakartots.xls]6.jaut.'!$A$101</c:f>
              <c:strCache>
                <c:ptCount val="1"/>
                <c:pt idx="0">
                  <c:v>Sarežģīta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'[DATA_VZDmerniekuaptauja_Gala_dati_mernieki_157_LIENE_Sakartots.xls]6.jaut.'!$B$98:$J$98</c:f>
              <c:strCache>
                <c:ptCount val="9"/>
                <c:pt idx="0">
                  <c:v>Informācijas sagatavošana zemes kadastrālajai uzmērīšanai (ZKU)</c:v>
                </c:pt>
                <c:pt idx="1">
                  <c:v>Informācijas sagatavošana zems ierīcības projekta izstrādei</c:v>
                </c:pt>
                <c:pt idx="2">
                  <c:v> Informācijas sagatavošana topogrāfiskajai uzmērīšanai</c:v>
                </c:pt>
                <c:pt idx="3">
                  <c:v>ZKU lietas iesniegšana</c:v>
                </c:pt>
                <c:pt idx="4">
                  <c:v>Jaunu kadastra apzīmējumu pieprasīšana</c:v>
                </c:pt>
                <c:pt idx="5">
                  <c:v>Arhīva materiālu pieprasīšana</c:v>
                </c:pt>
                <c:pt idx="6">
                  <c:v>Kadastra kartes lietošana</c:v>
                </c:pt>
                <c:pt idx="7">
                  <c:v>Kadastra grupas lejupielāde</c:v>
                </c:pt>
                <c:pt idx="8">
                  <c:v>Sadaļas “MANS KONTS” lietošana</c:v>
                </c:pt>
              </c:strCache>
            </c:strRef>
          </c:cat>
          <c:val>
            <c:numRef>
              <c:f>'[DATA_VZDmerniekuaptauja_Gala_dati_mernieki_157_LIENE_Sakartots.xls]6.jaut.'!$B$101:$J$101</c:f>
              <c:numCache>
                <c:formatCode>0%</c:formatCode>
                <c:ptCount val="9"/>
                <c:pt idx="0">
                  <c:v>8.3832335329341312E-2</c:v>
                </c:pt>
                <c:pt idx="1">
                  <c:v>3.5928143712574849E-2</c:v>
                </c:pt>
                <c:pt idx="2">
                  <c:v>5.3892215568862277E-2</c:v>
                </c:pt>
                <c:pt idx="3">
                  <c:v>0.12574850299401197</c:v>
                </c:pt>
                <c:pt idx="4">
                  <c:v>7.7844311377245512E-2</c:v>
                </c:pt>
                <c:pt idx="5">
                  <c:v>0.16167664670658682</c:v>
                </c:pt>
                <c:pt idx="6">
                  <c:v>6.5868263473053898E-2</c:v>
                </c:pt>
                <c:pt idx="7">
                  <c:v>0.15568862275449102</c:v>
                </c:pt>
                <c:pt idx="8">
                  <c:v>0.1317365269461078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857-4BCA-9C9A-9158CED19E9A}"/>
            </c:ext>
          </c:extLst>
        </c:ser>
        <c:ser>
          <c:idx val="3"/>
          <c:order val="3"/>
          <c:tx>
            <c:strRef>
              <c:f>'[DATA_VZDmerniekuaptauja_Gala_dati_mernieki_157_LIENE_Sakartots.xls]6.jaut.'!$A$102</c:f>
              <c:strCache>
                <c:ptCount val="1"/>
                <c:pt idx="0">
                  <c:v>Ļoti sarežģīta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'[DATA_VZDmerniekuaptauja_Gala_dati_mernieki_157_LIENE_Sakartots.xls]6.jaut.'!$B$98:$J$98</c:f>
              <c:strCache>
                <c:ptCount val="9"/>
                <c:pt idx="0">
                  <c:v>Informācijas sagatavošana zemes kadastrālajai uzmērīšanai (ZKU)</c:v>
                </c:pt>
                <c:pt idx="1">
                  <c:v>Informācijas sagatavošana zems ierīcības projekta izstrādei</c:v>
                </c:pt>
                <c:pt idx="2">
                  <c:v> Informācijas sagatavošana topogrāfiskajai uzmērīšanai</c:v>
                </c:pt>
                <c:pt idx="3">
                  <c:v>ZKU lietas iesniegšana</c:v>
                </c:pt>
                <c:pt idx="4">
                  <c:v>Jaunu kadastra apzīmējumu pieprasīšana</c:v>
                </c:pt>
                <c:pt idx="5">
                  <c:v>Arhīva materiālu pieprasīšana</c:v>
                </c:pt>
                <c:pt idx="6">
                  <c:v>Kadastra kartes lietošana</c:v>
                </c:pt>
                <c:pt idx="7">
                  <c:v>Kadastra grupas lejupielāde</c:v>
                </c:pt>
                <c:pt idx="8">
                  <c:v>Sadaļas “MANS KONTS” lietošana</c:v>
                </c:pt>
              </c:strCache>
            </c:strRef>
          </c:cat>
          <c:val>
            <c:numRef>
              <c:f>'[DATA_VZDmerniekuaptauja_Gala_dati_mernieki_157_LIENE_Sakartots.xls]6.jaut.'!$B$102:$J$102</c:f>
              <c:numCache>
                <c:formatCode>0%</c:formatCode>
                <c:ptCount val="9"/>
                <c:pt idx="0">
                  <c:v>1.1976047904191617E-2</c:v>
                </c:pt>
                <c:pt idx="1">
                  <c:v>5.9880239520958087E-3</c:v>
                </c:pt>
                <c:pt idx="2">
                  <c:v>1.1976047904191617E-2</c:v>
                </c:pt>
                <c:pt idx="3">
                  <c:v>1.1976047904191617E-2</c:v>
                </c:pt>
                <c:pt idx="4">
                  <c:v>0</c:v>
                </c:pt>
                <c:pt idx="5">
                  <c:v>5.3892215568862277E-2</c:v>
                </c:pt>
                <c:pt idx="6">
                  <c:v>0</c:v>
                </c:pt>
                <c:pt idx="7">
                  <c:v>4.790419161676647E-2</c:v>
                </c:pt>
                <c:pt idx="8">
                  <c:v>1.1976047904191617E-2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857-4BCA-9C9A-9158CED19E9A}"/>
            </c:ext>
          </c:extLst>
        </c:ser>
        <c:ser>
          <c:idx val="4"/>
          <c:order val="4"/>
          <c:tx>
            <c:strRef>
              <c:f>'[DATA_VZDmerniekuaptauja_Gala_dati_mernieki_157_LIENE_Sakartots.xls]6.jaut.'!$A$103</c:f>
              <c:strCache>
                <c:ptCount val="1"/>
                <c:pt idx="0">
                  <c:v>Neizmantoju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'[DATA_VZDmerniekuaptauja_Gala_dati_mernieki_157_LIENE_Sakartots.xls]6.jaut.'!$B$98:$J$98</c:f>
              <c:strCache>
                <c:ptCount val="9"/>
                <c:pt idx="0">
                  <c:v>Informācijas sagatavošana zemes kadastrālajai uzmērīšanai (ZKU)</c:v>
                </c:pt>
                <c:pt idx="1">
                  <c:v>Informācijas sagatavošana zems ierīcības projekta izstrādei</c:v>
                </c:pt>
                <c:pt idx="2">
                  <c:v> Informācijas sagatavošana topogrāfiskajai uzmērīšanai</c:v>
                </c:pt>
                <c:pt idx="3">
                  <c:v>ZKU lietas iesniegšana</c:v>
                </c:pt>
                <c:pt idx="4">
                  <c:v>Jaunu kadastra apzīmējumu pieprasīšana</c:v>
                </c:pt>
                <c:pt idx="5">
                  <c:v>Arhīva materiālu pieprasīšana</c:v>
                </c:pt>
                <c:pt idx="6">
                  <c:v>Kadastra kartes lietošana</c:v>
                </c:pt>
                <c:pt idx="7">
                  <c:v>Kadastra grupas lejupielāde</c:v>
                </c:pt>
                <c:pt idx="8">
                  <c:v>Sadaļas “MANS KONTS” lietošana</c:v>
                </c:pt>
              </c:strCache>
            </c:strRef>
          </c:cat>
          <c:val>
            <c:numRef>
              <c:f>'[DATA_VZDmerniekuaptauja_Gala_dati_mernieki_157_LIENE_Sakartots.xls]6.jaut.'!$B$103:$J$103</c:f>
              <c:numCache>
                <c:formatCode>0%</c:formatCode>
                <c:ptCount val="9"/>
                <c:pt idx="0">
                  <c:v>0.28742514970059879</c:v>
                </c:pt>
                <c:pt idx="1">
                  <c:v>0.48502994011976047</c:v>
                </c:pt>
                <c:pt idx="2">
                  <c:v>0.15568862275449102</c:v>
                </c:pt>
                <c:pt idx="3">
                  <c:v>0.31736526946107785</c:v>
                </c:pt>
                <c:pt idx="4">
                  <c:v>0.31736526946107785</c:v>
                </c:pt>
                <c:pt idx="5">
                  <c:v>0.23353293413173654</c:v>
                </c:pt>
                <c:pt idx="6">
                  <c:v>5.3892215568862277E-2</c:v>
                </c:pt>
                <c:pt idx="7">
                  <c:v>0.3473053892215569</c:v>
                </c:pt>
                <c:pt idx="8">
                  <c:v>7.1856287425149698E-2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857-4BCA-9C9A-9158CED19E9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43060992"/>
        <c:axId val="143062528"/>
      </c:barChart>
      <c:catAx>
        <c:axId val="14306099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143062528"/>
        <c:crosses val="autoZero"/>
        <c:auto val="1"/>
        <c:lblAlgn val="ctr"/>
        <c:lblOffset val="100"/>
        <c:noMultiLvlLbl val="0"/>
      </c:catAx>
      <c:valAx>
        <c:axId val="143062528"/>
        <c:scaling>
          <c:orientation val="minMax"/>
          <c:max val="1"/>
        </c:scaling>
        <c:delete val="0"/>
        <c:axPos val="b"/>
        <c:majorGridlines/>
        <c:numFmt formatCode="0%" sourceLinked="1"/>
        <c:majorTickMark val="out"/>
        <c:minorTickMark val="none"/>
        <c:tickLblPos val="nextTo"/>
        <c:crossAx val="143060992"/>
        <c:crosses val="autoZero"/>
        <c:crossBetween val="between"/>
      </c:valAx>
    </c:plotArea>
    <c:legend>
      <c:legendPos val="t"/>
      <c:overlay val="0"/>
    </c:legend>
    <c:plotVisOnly val="1"/>
    <c:dispBlanksAs val="gap"/>
    <c:showDLblsOverMax val="0"/>
  </c:chart>
  <c:txPr>
    <a:bodyPr/>
    <a:lstStyle/>
    <a:p>
      <a:pPr>
        <a:defRPr b="1"/>
      </a:pPr>
      <a:endParaRPr lang="lv-LV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GB" dirty="0"/>
              <a:t>9. </a:t>
            </a:r>
            <a:r>
              <a:rPr lang="en-GB" dirty="0" err="1"/>
              <a:t>Lūdzu</a:t>
            </a:r>
            <a:r>
              <a:rPr lang="en-GB" dirty="0"/>
              <a:t> </a:t>
            </a:r>
            <a:r>
              <a:rPr lang="en-GB" dirty="0" err="1"/>
              <a:t>novērtējiet</a:t>
            </a:r>
            <a:r>
              <a:rPr lang="en-GB" dirty="0"/>
              <a:t> </a:t>
            </a:r>
            <a:r>
              <a:rPr lang="en-GB" dirty="0" err="1"/>
              <a:t>Jūsu</a:t>
            </a:r>
            <a:r>
              <a:rPr lang="en-GB" dirty="0"/>
              <a:t> </a:t>
            </a:r>
            <a:r>
              <a:rPr lang="en-GB" dirty="0" err="1"/>
              <a:t>profesionālās</a:t>
            </a:r>
            <a:r>
              <a:rPr lang="en-GB" dirty="0"/>
              <a:t> </a:t>
            </a:r>
            <a:r>
              <a:rPr lang="en-GB" dirty="0" err="1"/>
              <a:t>darbības</a:t>
            </a:r>
            <a:r>
              <a:rPr lang="en-GB" dirty="0"/>
              <a:t> </a:t>
            </a:r>
            <a:r>
              <a:rPr lang="en-GB" dirty="0" err="1"/>
              <a:t>nodrošināšanai</a:t>
            </a:r>
            <a:r>
              <a:rPr lang="en-GB" dirty="0"/>
              <a:t> VZD </a:t>
            </a:r>
            <a:r>
              <a:rPr lang="en-GB" dirty="0" err="1"/>
              <a:t>sniegto</a:t>
            </a:r>
            <a:r>
              <a:rPr lang="en-GB" dirty="0"/>
              <a:t> </a:t>
            </a:r>
            <a:r>
              <a:rPr lang="en-GB" dirty="0" err="1"/>
              <a:t>pakalpojumu</a:t>
            </a:r>
            <a:r>
              <a:rPr lang="en-GB" dirty="0"/>
              <a:t> </a:t>
            </a:r>
            <a:r>
              <a:rPr lang="en-GB" dirty="0" err="1"/>
              <a:t>kvalitāti</a:t>
            </a:r>
            <a:r>
              <a:rPr lang="lv-LV" dirty="0"/>
              <a:t> skalā1-5</a:t>
            </a:r>
            <a:r>
              <a:rPr lang="en-GB" dirty="0"/>
              <a:t>:</a:t>
            </a:r>
          </a:p>
        </c:rich>
      </c:tx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'[DATA_VZDmerniekuaptauja_Gala_dati_mernieki_157_LIENE_Sakartots.xls]9.jaut.'!$B$67</c:f>
              <c:strCache>
                <c:ptCount val="1"/>
                <c:pt idx="0">
                  <c:v>Pasūtījumu izpildes termiņu ievērošana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'[DATA_VZDmerniekuaptauja_Gala_dati_mernieki_157_LIENE_Sakartots.xls]9.jaut.'!$A$68:$A$72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'[DATA_VZDmerniekuaptauja_Gala_dati_mernieki_157_LIENE_Sakartots.xls]9.jaut.'!$B$68:$B$72</c:f>
              <c:numCache>
                <c:formatCode>0%</c:formatCode>
                <c:ptCount val="5"/>
                <c:pt idx="0">
                  <c:v>2.3952095808383235E-2</c:v>
                </c:pt>
                <c:pt idx="1">
                  <c:v>3.5928143712574849E-2</c:v>
                </c:pt>
                <c:pt idx="2">
                  <c:v>0.11377245508982035</c:v>
                </c:pt>
                <c:pt idx="3">
                  <c:v>0.43113772455089822</c:v>
                </c:pt>
                <c:pt idx="4">
                  <c:v>0.28143712574850299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83-4F34-8A4D-E8B149F53C50}"/>
            </c:ext>
          </c:extLst>
        </c:ser>
        <c:ser>
          <c:idx val="1"/>
          <c:order val="1"/>
          <c:tx>
            <c:strRef>
              <c:f>'[DATA_VZDmerniekuaptauja_Gala_dati_mernieki_157_LIENE_Sakartots.xls]9.jaut.'!$C$67</c:f>
              <c:strCache>
                <c:ptCount val="1"/>
                <c:pt idx="0">
                  <c:v> Saņemto arhīva dokumentu kvalitāte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'[DATA_VZDmerniekuaptauja_Gala_dati_mernieki_157_LIENE_Sakartots.xls]9.jaut.'!$A$68:$A$72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'[DATA_VZDmerniekuaptauja_Gala_dati_mernieki_157_LIENE_Sakartots.xls]9.jaut.'!$C$68:$C$72</c:f>
              <c:numCache>
                <c:formatCode>0%</c:formatCode>
                <c:ptCount val="5"/>
                <c:pt idx="0">
                  <c:v>4.1916167664670656E-2</c:v>
                </c:pt>
                <c:pt idx="1">
                  <c:v>9.580838323353294E-2</c:v>
                </c:pt>
                <c:pt idx="2">
                  <c:v>0.18562874251497005</c:v>
                </c:pt>
                <c:pt idx="3">
                  <c:v>0.3712574850299401</c:v>
                </c:pt>
                <c:pt idx="4">
                  <c:v>0.1437125748502994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B83-4F34-8A4D-E8B149F53C50}"/>
            </c:ext>
          </c:extLst>
        </c:ser>
        <c:ser>
          <c:idx val="2"/>
          <c:order val="2"/>
          <c:tx>
            <c:strRef>
              <c:f>'[DATA_VZDmerniekuaptauja_Gala_dati_mernieki_157_LIENE_Sakartots.xls]9.jaut.'!$D$67</c:f>
              <c:strCache>
                <c:ptCount val="1"/>
                <c:pt idx="0">
                  <c:v>Saņemto datu kvalitāte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'[DATA_VZDmerniekuaptauja_Gala_dati_mernieki_157_LIENE_Sakartots.xls]9.jaut.'!$A$68:$A$72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'[DATA_VZDmerniekuaptauja_Gala_dati_mernieki_157_LIENE_Sakartots.xls]9.jaut.'!$D$68:$D$72</c:f>
              <c:numCache>
                <c:formatCode>0%</c:formatCode>
                <c:ptCount val="5"/>
                <c:pt idx="0">
                  <c:v>2.3952095808383235E-2</c:v>
                </c:pt>
                <c:pt idx="1">
                  <c:v>4.790419161676647E-2</c:v>
                </c:pt>
                <c:pt idx="2">
                  <c:v>0.19161676646706588</c:v>
                </c:pt>
                <c:pt idx="3">
                  <c:v>0.50299401197604787</c:v>
                </c:pt>
                <c:pt idx="4">
                  <c:v>0.17964071856287425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B83-4F34-8A4D-E8B149F53C50}"/>
            </c:ext>
          </c:extLst>
        </c:ser>
        <c:ser>
          <c:idx val="3"/>
          <c:order val="3"/>
          <c:tx>
            <c:strRef>
              <c:f>'[DATA_VZDmerniekuaptauja_Gala_dati_mernieki_157_LIENE_Sakartots.xls]9.jaut.'!$E$67</c:f>
              <c:strCache>
                <c:ptCount val="1"/>
                <c:pt idx="0">
                  <c:v>Kadastra datu reģistrācijas un aktualizācijas pakalpojumu kvalitāte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'[DATA_VZDmerniekuaptauja_Gala_dati_mernieki_157_LIENE_Sakartots.xls]9.jaut.'!$A$68:$A$72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'[DATA_VZDmerniekuaptauja_Gala_dati_mernieki_157_LIENE_Sakartots.xls]9.jaut.'!$E$68:$E$72</c:f>
              <c:numCache>
                <c:formatCode>0%</c:formatCode>
                <c:ptCount val="5"/>
                <c:pt idx="0">
                  <c:v>2.3952095808383235E-2</c:v>
                </c:pt>
                <c:pt idx="1">
                  <c:v>4.1916167664670656E-2</c:v>
                </c:pt>
                <c:pt idx="2">
                  <c:v>0.1317365269461078</c:v>
                </c:pt>
                <c:pt idx="3">
                  <c:v>0.46107784431137727</c:v>
                </c:pt>
                <c:pt idx="4">
                  <c:v>0.15568862275449102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B83-4F34-8A4D-E8B149F53C50}"/>
            </c:ext>
          </c:extLst>
        </c:ser>
        <c:ser>
          <c:idx val="4"/>
          <c:order val="4"/>
          <c:tx>
            <c:strRef>
              <c:f>'[DATA_VZDmerniekuaptauja_Gala_dati_mernieki_157_LIENE_Sakartots.xls]9.jaut.'!$F$67</c:f>
              <c:strCache>
                <c:ptCount val="1"/>
                <c:pt idx="0">
                  <c:v>Sniegto skaidrojumu kvalitāte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'[DATA_VZDmerniekuaptauja_Gala_dati_mernieki_157_LIENE_Sakartots.xls]9.jaut.'!$A$68:$A$72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'[DATA_VZDmerniekuaptauja_Gala_dati_mernieki_157_LIENE_Sakartots.xls]9.jaut.'!$F$68:$F$72</c:f>
              <c:numCache>
                <c:formatCode>0%</c:formatCode>
                <c:ptCount val="5"/>
                <c:pt idx="0">
                  <c:v>4.790419161676647E-2</c:v>
                </c:pt>
                <c:pt idx="1">
                  <c:v>5.3892215568862277E-2</c:v>
                </c:pt>
                <c:pt idx="2">
                  <c:v>0.1377245508982036</c:v>
                </c:pt>
                <c:pt idx="3">
                  <c:v>0.43113772455089822</c:v>
                </c:pt>
                <c:pt idx="4">
                  <c:v>0.15568862275449102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B83-4F34-8A4D-E8B149F53C5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43300480"/>
        <c:axId val="143302016"/>
      </c:barChart>
      <c:catAx>
        <c:axId val="14330048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43302016"/>
        <c:crosses val="autoZero"/>
        <c:auto val="1"/>
        <c:lblAlgn val="ctr"/>
        <c:lblOffset val="100"/>
        <c:noMultiLvlLbl val="0"/>
      </c:catAx>
      <c:valAx>
        <c:axId val="143302016"/>
        <c:scaling>
          <c:orientation val="minMax"/>
        </c:scaling>
        <c:delete val="0"/>
        <c:axPos val="b"/>
        <c:majorGridlines/>
        <c:numFmt formatCode="0%" sourceLinked="1"/>
        <c:majorTickMark val="out"/>
        <c:minorTickMark val="none"/>
        <c:tickLblPos val="nextTo"/>
        <c:crossAx val="14330048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4288188723738482"/>
          <c:y val="0.47843335370942552"/>
          <c:w val="0.33354909058216514"/>
          <c:h val="0.40970275573457238"/>
        </c:manualLayout>
      </c:layout>
      <c:overlay val="1"/>
    </c:legend>
    <c:plotVisOnly val="1"/>
    <c:dispBlanksAs val="gap"/>
    <c:showDLblsOverMax val="0"/>
  </c:chart>
  <c:txPr>
    <a:bodyPr/>
    <a:lstStyle/>
    <a:p>
      <a:pPr>
        <a:defRPr b="1"/>
      </a:pPr>
      <a:endParaRPr lang="lv-LV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1" y="1"/>
            <a:ext cx="2951490" cy="497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150" tIns="46075" rIns="92150" bIns="460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57298" y="1"/>
            <a:ext cx="2951490" cy="497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150" tIns="46075" rIns="92150" bIns="46075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90488" y="746125"/>
            <a:ext cx="6627812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07413" y="4721894"/>
            <a:ext cx="4993966" cy="4474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150" tIns="46075" rIns="92150" bIns="4607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1" y="9445389"/>
            <a:ext cx="2951490" cy="497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150" tIns="46075" rIns="92150" bIns="46075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57298" y="9445389"/>
            <a:ext cx="2951490" cy="497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150" tIns="46075" rIns="92150" bIns="460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lv-LV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2077219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6125"/>
            <a:ext cx="6627812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38" name="Google Shape;138;p1:notes"/>
          <p:cNvSpPr txBox="1">
            <a:spLocks noGrp="1"/>
          </p:cNvSpPr>
          <p:nvPr>
            <p:ph type="body" idx="1"/>
          </p:nvPr>
        </p:nvSpPr>
        <p:spPr>
          <a:xfrm>
            <a:off x="907413" y="4721894"/>
            <a:ext cx="4993966" cy="4474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150" tIns="46075" rIns="92150" bIns="460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9" name="Google Shape;139;p1:notes"/>
          <p:cNvSpPr txBox="1">
            <a:spLocks noGrp="1"/>
          </p:cNvSpPr>
          <p:nvPr>
            <p:ph type="sldNum" idx="12"/>
          </p:nvPr>
        </p:nvSpPr>
        <p:spPr>
          <a:xfrm>
            <a:off x="3857298" y="9445389"/>
            <a:ext cx="2951490" cy="497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150" tIns="46075" rIns="92150" bIns="460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lv-LV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:notes"/>
          <p:cNvSpPr txBox="1">
            <a:spLocks noGrp="1"/>
          </p:cNvSpPr>
          <p:nvPr>
            <p:ph type="body" idx="1"/>
          </p:nvPr>
        </p:nvSpPr>
        <p:spPr>
          <a:xfrm>
            <a:off x="907413" y="4721894"/>
            <a:ext cx="4993966" cy="4474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150" tIns="46075" rIns="92150" bIns="460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5" name="Google Shape;16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6125"/>
            <a:ext cx="6627812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:notes"/>
          <p:cNvSpPr txBox="1">
            <a:spLocks noGrp="1"/>
          </p:cNvSpPr>
          <p:nvPr>
            <p:ph type="body" idx="1"/>
          </p:nvPr>
        </p:nvSpPr>
        <p:spPr>
          <a:xfrm>
            <a:off x="907413" y="4721894"/>
            <a:ext cx="4993966" cy="4474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150" tIns="46075" rIns="92150" bIns="460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6" name="Google Shape;14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6125"/>
            <a:ext cx="6627812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:notes"/>
          <p:cNvSpPr txBox="1">
            <a:spLocks noGrp="1"/>
          </p:cNvSpPr>
          <p:nvPr>
            <p:ph type="body" idx="1"/>
          </p:nvPr>
        </p:nvSpPr>
        <p:spPr>
          <a:xfrm>
            <a:off x="907413" y="4721894"/>
            <a:ext cx="4993966" cy="4474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150" tIns="46075" rIns="92150" bIns="460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5" name="Google Shape;16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6125"/>
            <a:ext cx="6627812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:notes"/>
          <p:cNvSpPr txBox="1">
            <a:spLocks noGrp="1"/>
          </p:cNvSpPr>
          <p:nvPr>
            <p:ph type="body" idx="1"/>
          </p:nvPr>
        </p:nvSpPr>
        <p:spPr>
          <a:xfrm>
            <a:off x="907413" y="4721894"/>
            <a:ext cx="4993966" cy="4474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150" tIns="46075" rIns="92150" bIns="460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5" name="Google Shape;16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6125"/>
            <a:ext cx="6627812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:notes"/>
          <p:cNvSpPr txBox="1">
            <a:spLocks noGrp="1"/>
          </p:cNvSpPr>
          <p:nvPr>
            <p:ph type="body" idx="1"/>
          </p:nvPr>
        </p:nvSpPr>
        <p:spPr>
          <a:xfrm>
            <a:off x="907413" y="4721894"/>
            <a:ext cx="4993966" cy="4474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150" tIns="46075" rIns="92150" bIns="460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5" name="Google Shape;16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6125"/>
            <a:ext cx="6627812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:notes"/>
          <p:cNvSpPr txBox="1">
            <a:spLocks noGrp="1"/>
          </p:cNvSpPr>
          <p:nvPr>
            <p:ph type="body" idx="1"/>
          </p:nvPr>
        </p:nvSpPr>
        <p:spPr>
          <a:xfrm>
            <a:off x="907413" y="4721894"/>
            <a:ext cx="4993966" cy="4474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150" tIns="46075" rIns="92150" bIns="460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5" name="Google Shape;16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6125"/>
            <a:ext cx="6627812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:notes"/>
          <p:cNvSpPr txBox="1">
            <a:spLocks noGrp="1"/>
          </p:cNvSpPr>
          <p:nvPr>
            <p:ph type="body" idx="1"/>
          </p:nvPr>
        </p:nvSpPr>
        <p:spPr>
          <a:xfrm>
            <a:off x="907413" y="4721894"/>
            <a:ext cx="4993966" cy="4474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150" tIns="46075" rIns="92150" bIns="460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5" name="Google Shape;16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6125"/>
            <a:ext cx="6627812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:notes"/>
          <p:cNvSpPr txBox="1">
            <a:spLocks noGrp="1"/>
          </p:cNvSpPr>
          <p:nvPr>
            <p:ph type="body" idx="1"/>
          </p:nvPr>
        </p:nvSpPr>
        <p:spPr>
          <a:xfrm>
            <a:off x="907413" y="4721894"/>
            <a:ext cx="4993966" cy="4474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150" tIns="46075" rIns="92150" bIns="460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5" name="Google Shape;16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6125"/>
            <a:ext cx="6627812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:notes"/>
          <p:cNvSpPr txBox="1">
            <a:spLocks noGrp="1"/>
          </p:cNvSpPr>
          <p:nvPr>
            <p:ph type="body" idx="1"/>
          </p:nvPr>
        </p:nvSpPr>
        <p:spPr>
          <a:xfrm>
            <a:off x="907413" y="4721894"/>
            <a:ext cx="4993966" cy="4474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150" tIns="46075" rIns="92150" bIns="460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5" name="Google Shape;16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6125"/>
            <a:ext cx="6627812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1"/>
          <p:cNvSpPr/>
          <p:nvPr/>
        </p:nvSpPr>
        <p:spPr>
          <a:xfrm>
            <a:off x="381000" y="0"/>
            <a:ext cx="609600" cy="5143500"/>
          </a:xfrm>
          <a:prstGeom prst="rect">
            <a:avLst/>
          </a:prstGeom>
          <a:solidFill>
            <a:srgbClr val="EBEBEB">
              <a:alpha val="5333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1"/>
          <p:cNvSpPr/>
          <p:nvPr/>
        </p:nvSpPr>
        <p:spPr>
          <a:xfrm>
            <a:off x="276228" y="0"/>
            <a:ext cx="104775" cy="5143500"/>
          </a:xfrm>
          <a:prstGeom prst="rect">
            <a:avLst/>
          </a:prstGeom>
          <a:solidFill>
            <a:srgbClr val="F2F2F2">
              <a:alpha val="35294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61"/>
          <p:cNvSpPr/>
          <p:nvPr/>
        </p:nvSpPr>
        <p:spPr>
          <a:xfrm>
            <a:off x="990603" y="0"/>
            <a:ext cx="182563" cy="5143500"/>
          </a:xfrm>
          <a:prstGeom prst="rect">
            <a:avLst/>
          </a:prstGeom>
          <a:solidFill>
            <a:srgbClr val="F2F2F2">
              <a:alpha val="6941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61"/>
          <p:cNvSpPr/>
          <p:nvPr/>
        </p:nvSpPr>
        <p:spPr>
          <a:xfrm>
            <a:off x="1141416" y="0"/>
            <a:ext cx="230187" cy="5143500"/>
          </a:xfrm>
          <a:prstGeom prst="rect">
            <a:avLst/>
          </a:prstGeom>
          <a:solidFill>
            <a:srgbClr val="F9F9F9">
              <a:alpha val="70588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6" name="Google Shape;26;p61"/>
          <p:cNvCxnSpPr/>
          <p:nvPr/>
        </p:nvCxnSpPr>
        <p:spPr>
          <a:xfrm>
            <a:off x="106363" y="0"/>
            <a:ext cx="0" cy="5143500"/>
          </a:xfrm>
          <a:prstGeom prst="straightConnector1">
            <a:avLst/>
          </a:prstGeom>
          <a:noFill/>
          <a:ln w="57150" cap="flat" cmpd="sng">
            <a:solidFill>
              <a:srgbClr val="EBEBEB">
                <a:alpha val="72549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7" name="Google Shape;27;p61"/>
          <p:cNvCxnSpPr/>
          <p:nvPr/>
        </p:nvCxnSpPr>
        <p:spPr>
          <a:xfrm>
            <a:off x="914400" y="0"/>
            <a:ext cx="0" cy="5143500"/>
          </a:xfrm>
          <a:prstGeom prst="straightConnector1">
            <a:avLst/>
          </a:prstGeom>
          <a:noFill/>
          <a:ln w="57150" cap="flat" cmpd="sng">
            <a:solidFill>
              <a:srgbClr val="F9F9F9">
                <a:alpha val="82352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8" name="Google Shape;28;p61"/>
          <p:cNvCxnSpPr/>
          <p:nvPr/>
        </p:nvCxnSpPr>
        <p:spPr>
          <a:xfrm>
            <a:off x="854075" y="0"/>
            <a:ext cx="0" cy="5143500"/>
          </a:xfrm>
          <a:prstGeom prst="straightConnector1">
            <a:avLst/>
          </a:prstGeom>
          <a:noFill/>
          <a:ln w="57150" cap="flat" cmpd="sng">
            <a:solidFill>
              <a:srgbClr val="EBEBEB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9" name="Google Shape;29;p61"/>
          <p:cNvCxnSpPr/>
          <p:nvPr/>
        </p:nvCxnSpPr>
        <p:spPr>
          <a:xfrm>
            <a:off x="1727200" y="0"/>
            <a:ext cx="0" cy="5143500"/>
          </a:xfrm>
          <a:prstGeom prst="straightConnector1">
            <a:avLst/>
          </a:prstGeom>
          <a:noFill/>
          <a:ln w="28575" cap="flat" cmpd="sng">
            <a:solidFill>
              <a:srgbClr val="EBEBEB">
                <a:alpha val="81568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0" name="Google Shape;30;p61"/>
          <p:cNvCxnSpPr/>
          <p:nvPr/>
        </p:nvCxnSpPr>
        <p:spPr>
          <a:xfrm>
            <a:off x="1066800" y="0"/>
            <a:ext cx="0" cy="5143500"/>
          </a:xfrm>
          <a:prstGeom prst="straightConnector1">
            <a:avLst/>
          </a:prstGeom>
          <a:noFill/>
          <a:ln w="9525" cap="flat" cmpd="sng">
            <a:solidFill>
              <a:srgbClr val="EBEBEB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1" name="Google Shape;31;p61"/>
          <p:cNvCxnSpPr/>
          <p:nvPr/>
        </p:nvCxnSpPr>
        <p:spPr>
          <a:xfrm>
            <a:off x="9113838" y="0"/>
            <a:ext cx="0" cy="5143500"/>
          </a:xfrm>
          <a:prstGeom prst="straightConnector1">
            <a:avLst/>
          </a:prstGeom>
          <a:noFill/>
          <a:ln w="57150" cap="flat" cmpd="thickThin">
            <a:solidFill>
              <a:srgbClr val="EBEBE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2" name="Google Shape;32;p61"/>
          <p:cNvSpPr/>
          <p:nvPr/>
        </p:nvSpPr>
        <p:spPr>
          <a:xfrm>
            <a:off x="1219200" y="0"/>
            <a:ext cx="76200" cy="5143500"/>
          </a:xfrm>
          <a:prstGeom prst="rect">
            <a:avLst/>
          </a:prstGeom>
          <a:solidFill>
            <a:srgbClr val="EBEBEB">
              <a:alpha val="50588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1"/>
          <p:cNvSpPr/>
          <p:nvPr/>
        </p:nvSpPr>
        <p:spPr>
          <a:xfrm>
            <a:off x="609600" y="2571750"/>
            <a:ext cx="1295400" cy="97155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61"/>
          <p:cNvSpPr/>
          <p:nvPr/>
        </p:nvSpPr>
        <p:spPr>
          <a:xfrm>
            <a:off x="1309688" y="3650457"/>
            <a:ext cx="641350" cy="48101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Google Shape;35;p61"/>
          <p:cNvSpPr/>
          <p:nvPr/>
        </p:nvSpPr>
        <p:spPr>
          <a:xfrm>
            <a:off x="1090613" y="4125516"/>
            <a:ext cx="138112" cy="10239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36;p61"/>
          <p:cNvSpPr/>
          <p:nvPr/>
        </p:nvSpPr>
        <p:spPr>
          <a:xfrm>
            <a:off x="1663700" y="4341020"/>
            <a:ext cx="274638" cy="20597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61"/>
          <p:cNvSpPr/>
          <p:nvPr/>
        </p:nvSpPr>
        <p:spPr>
          <a:xfrm>
            <a:off x="1905003" y="3371850"/>
            <a:ext cx="365125" cy="27384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61"/>
          <p:cNvSpPr txBox="1">
            <a:spLocks noGrp="1"/>
          </p:cNvSpPr>
          <p:nvPr>
            <p:ph type="ctrTitle"/>
          </p:nvPr>
        </p:nvSpPr>
        <p:spPr>
          <a:xfrm>
            <a:off x="2286000" y="2343151"/>
            <a:ext cx="6172200" cy="1420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1"/>
          <p:cNvSpPr txBox="1">
            <a:spLocks noGrp="1"/>
          </p:cNvSpPr>
          <p:nvPr>
            <p:ph type="subTitle" idx="1"/>
          </p:nvPr>
        </p:nvSpPr>
        <p:spPr>
          <a:xfrm>
            <a:off x="2286000" y="3752492"/>
            <a:ext cx="61722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60"/>
              <a:buNone/>
              <a:defRPr sz="1800" b="1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2pPr>
            <a:lvl3pPr lvl="2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080"/>
              <a:buNone/>
              <a:defRPr/>
            </a:lvl3pPr>
            <a:lvl4pPr lvl="3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080"/>
              <a:buNone/>
              <a:defRPr/>
            </a:lvl4pPr>
            <a:lvl5pPr lvl="4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24"/>
              <a:buNone/>
              <a:defRPr/>
            </a:lvl5pPr>
            <a:lvl6pPr lvl="5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080"/>
              <a:buNone/>
              <a:defRPr/>
            </a:lvl7pPr>
            <a:lvl8pPr lvl="7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61"/>
          <p:cNvSpPr txBox="1">
            <a:spLocks noGrp="1"/>
          </p:cNvSpPr>
          <p:nvPr>
            <p:ph type="dt" idx="10"/>
          </p:nvPr>
        </p:nvSpPr>
        <p:spPr>
          <a:xfrm rot="5400000">
            <a:off x="8050213" y="833438"/>
            <a:ext cx="1714500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1"/>
          <p:cNvSpPr txBox="1">
            <a:spLocks noGrp="1"/>
          </p:cNvSpPr>
          <p:nvPr>
            <p:ph type="ftr" idx="11"/>
          </p:nvPr>
        </p:nvSpPr>
        <p:spPr>
          <a:xfrm rot="5400000">
            <a:off x="7534276" y="3088086"/>
            <a:ext cx="2743200" cy="384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1"/>
          <p:cNvSpPr txBox="1">
            <a:spLocks noGrp="1"/>
          </p:cNvSpPr>
          <p:nvPr>
            <p:ph type="sldNum" idx="12"/>
          </p:nvPr>
        </p:nvSpPr>
        <p:spPr>
          <a:xfrm>
            <a:off x="1325563" y="3696891"/>
            <a:ext cx="609600" cy="388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70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7467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70"/>
          <p:cNvSpPr txBox="1">
            <a:spLocks noGrp="1"/>
          </p:cNvSpPr>
          <p:nvPr>
            <p:ph type="body" idx="1"/>
          </p:nvPr>
        </p:nvSpPr>
        <p:spPr>
          <a:xfrm rot="5400000">
            <a:off x="2363390" y="-706040"/>
            <a:ext cx="3655219" cy="74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861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60"/>
              <a:buChar char="?"/>
              <a:defRPr/>
            </a:lvl1pPr>
            <a:lvl2pPr marL="914400" lvl="1" indent="-32004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marL="1371600" lvl="2" indent="-29718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080"/>
              <a:buChar char="?"/>
              <a:defRPr/>
            </a:lvl3pPr>
            <a:lvl4pPr marL="1828800" lvl="3" indent="-29718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080"/>
              <a:buChar char="?"/>
              <a:defRPr/>
            </a:lvl4pPr>
            <a:lvl5pPr marL="2286000" lvl="4" indent="-30632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9717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7" name="Google Shape;127;p70"/>
          <p:cNvSpPr txBox="1">
            <a:spLocks noGrp="1"/>
          </p:cNvSpPr>
          <p:nvPr>
            <p:ph type="dt" idx="10"/>
          </p:nvPr>
        </p:nvSpPr>
        <p:spPr>
          <a:xfrm rot="5400000">
            <a:off x="7840466" y="763390"/>
            <a:ext cx="1508522" cy="384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70"/>
          <p:cNvSpPr txBox="1">
            <a:spLocks noGrp="1"/>
          </p:cNvSpPr>
          <p:nvPr>
            <p:ph type="ftr" idx="11"/>
          </p:nvPr>
        </p:nvSpPr>
        <p:spPr>
          <a:xfrm rot="5400000">
            <a:off x="7389813" y="2757092"/>
            <a:ext cx="2400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70"/>
          <p:cNvSpPr txBox="1">
            <a:spLocks noGrp="1"/>
          </p:cNvSpPr>
          <p:nvPr>
            <p:ph type="sldNum" idx="12"/>
          </p:nvPr>
        </p:nvSpPr>
        <p:spPr>
          <a:xfrm>
            <a:off x="8129588" y="4300538"/>
            <a:ext cx="609600" cy="39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71"/>
          <p:cNvSpPr txBox="1">
            <a:spLocks noGrp="1"/>
          </p:cNvSpPr>
          <p:nvPr>
            <p:ph type="title"/>
          </p:nvPr>
        </p:nvSpPr>
        <p:spPr>
          <a:xfrm rot="5400000">
            <a:off x="5273278" y="1562102"/>
            <a:ext cx="4388644" cy="16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71"/>
          <p:cNvSpPr txBox="1">
            <a:spLocks noGrp="1"/>
          </p:cNvSpPr>
          <p:nvPr>
            <p:ph type="body" idx="1"/>
          </p:nvPr>
        </p:nvSpPr>
        <p:spPr>
          <a:xfrm rot="5400000">
            <a:off x="1272778" y="-609598"/>
            <a:ext cx="4388644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861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60"/>
              <a:buChar char="?"/>
              <a:defRPr/>
            </a:lvl1pPr>
            <a:lvl2pPr marL="914400" lvl="1" indent="-32004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marL="1371600" lvl="2" indent="-29718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080"/>
              <a:buChar char="?"/>
              <a:defRPr/>
            </a:lvl3pPr>
            <a:lvl4pPr marL="1828800" lvl="3" indent="-29718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080"/>
              <a:buChar char="?"/>
              <a:defRPr/>
            </a:lvl4pPr>
            <a:lvl5pPr marL="2286000" lvl="4" indent="-30632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9717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3" name="Google Shape;133;p71"/>
          <p:cNvSpPr txBox="1">
            <a:spLocks noGrp="1"/>
          </p:cNvSpPr>
          <p:nvPr>
            <p:ph type="dt" idx="10"/>
          </p:nvPr>
        </p:nvSpPr>
        <p:spPr>
          <a:xfrm rot="5400000">
            <a:off x="7840466" y="763390"/>
            <a:ext cx="1508522" cy="384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71"/>
          <p:cNvSpPr txBox="1">
            <a:spLocks noGrp="1"/>
          </p:cNvSpPr>
          <p:nvPr>
            <p:ph type="ftr" idx="11"/>
          </p:nvPr>
        </p:nvSpPr>
        <p:spPr>
          <a:xfrm rot="5400000">
            <a:off x="7389813" y="2757092"/>
            <a:ext cx="2400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71"/>
          <p:cNvSpPr txBox="1">
            <a:spLocks noGrp="1"/>
          </p:cNvSpPr>
          <p:nvPr>
            <p:ph type="sldNum" idx="12"/>
          </p:nvPr>
        </p:nvSpPr>
        <p:spPr>
          <a:xfrm>
            <a:off x="8129588" y="4300538"/>
            <a:ext cx="609600" cy="39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2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7467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2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7467600" cy="3655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861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60"/>
              <a:buChar char="?"/>
              <a:defRPr/>
            </a:lvl1pPr>
            <a:lvl2pPr marL="914400" lvl="1" indent="-32004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marL="1371600" lvl="2" indent="-29718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080"/>
              <a:buChar char="?"/>
              <a:defRPr/>
            </a:lvl3pPr>
            <a:lvl4pPr marL="1828800" lvl="3" indent="-29718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080"/>
              <a:buChar char="?"/>
              <a:defRPr/>
            </a:lvl4pPr>
            <a:lvl5pPr marL="2286000" lvl="4" indent="-30632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9717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62"/>
          <p:cNvSpPr txBox="1">
            <a:spLocks noGrp="1"/>
          </p:cNvSpPr>
          <p:nvPr>
            <p:ph type="dt" idx="10"/>
          </p:nvPr>
        </p:nvSpPr>
        <p:spPr>
          <a:xfrm rot="5400000">
            <a:off x="7840466" y="763390"/>
            <a:ext cx="1508522" cy="384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62"/>
          <p:cNvSpPr txBox="1">
            <a:spLocks noGrp="1"/>
          </p:cNvSpPr>
          <p:nvPr>
            <p:ph type="sldNum" idx="12"/>
          </p:nvPr>
        </p:nvSpPr>
        <p:spPr>
          <a:xfrm>
            <a:off x="8129588" y="4300538"/>
            <a:ext cx="609600" cy="39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  <p:sp>
        <p:nvSpPr>
          <p:cNvPr id="48" name="Google Shape;48;p62"/>
          <p:cNvSpPr txBox="1">
            <a:spLocks noGrp="1"/>
          </p:cNvSpPr>
          <p:nvPr>
            <p:ph type="ftr" idx="11"/>
          </p:nvPr>
        </p:nvSpPr>
        <p:spPr>
          <a:xfrm rot="5400000">
            <a:off x="7389813" y="2757092"/>
            <a:ext cx="2400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 type="secHead">
  <p:cSld name="SECTION_HEADER">
    <p:bg>
      <p:bgPr>
        <a:solidFill>
          <a:schemeClr val="dk2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63"/>
          <p:cNvSpPr/>
          <p:nvPr/>
        </p:nvSpPr>
        <p:spPr>
          <a:xfrm>
            <a:off x="381000" y="0"/>
            <a:ext cx="609600" cy="5143500"/>
          </a:xfrm>
          <a:prstGeom prst="rect">
            <a:avLst/>
          </a:prstGeom>
          <a:solidFill>
            <a:srgbClr val="EBEBEB">
              <a:alpha val="5333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63"/>
          <p:cNvSpPr/>
          <p:nvPr/>
        </p:nvSpPr>
        <p:spPr>
          <a:xfrm>
            <a:off x="276228" y="0"/>
            <a:ext cx="104775" cy="5143500"/>
          </a:xfrm>
          <a:prstGeom prst="rect">
            <a:avLst/>
          </a:prstGeom>
          <a:solidFill>
            <a:srgbClr val="F2F2F2">
              <a:alpha val="35294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63"/>
          <p:cNvSpPr/>
          <p:nvPr/>
        </p:nvSpPr>
        <p:spPr>
          <a:xfrm>
            <a:off x="990603" y="0"/>
            <a:ext cx="182563" cy="5143500"/>
          </a:xfrm>
          <a:prstGeom prst="rect">
            <a:avLst/>
          </a:prstGeom>
          <a:solidFill>
            <a:srgbClr val="F2F2F2">
              <a:alpha val="6941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p63"/>
          <p:cNvSpPr/>
          <p:nvPr/>
        </p:nvSpPr>
        <p:spPr>
          <a:xfrm>
            <a:off x="1141416" y="0"/>
            <a:ext cx="230187" cy="5143500"/>
          </a:xfrm>
          <a:prstGeom prst="rect">
            <a:avLst/>
          </a:prstGeom>
          <a:solidFill>
            <a:srgbClr val="F9F9F9">
              <a:alpha val="70588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4" name="Google Shape;54;p63"/>
          <p:cNvCxnSpPr/>
          <p:nvPr/>
        </p:nvCxnSpPr>
        <p:spPr>
          <a:xfrm>
            <a:off x="106363" y="0"/>
            <a:ext cx="0" cy="5143500"/>
          </a:xfrm>
          <a:prstGeom prst="straightConnector1">
            <a:avLst/>
          </a:prstGeom>
          <a:noFill/>
          <a:ln w="57150" cap="flat" cmpd="sng">
            <a:solidFill>
              <a:srgbClr val="EBEBEB">
                <a:alpha val="72549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5" name="Google Shape;55;p63"/>
          <p:cNvCxnSpPr/>
          <p:nvPr/>
        </p:nvCxnSpPr>
        <p:spPr>
          <a:xfrm>
            <a:off x="914400" y="0"/>
            <a:ext cx="0" cy="5143500"/>
          </a:xfrm>
          <a:prstGeom prst="straightConnector1">
            <a:avLst/>
          </a:prstGeom>
          <a:noFill/>
          <a:ln w="57150" cap="flat" cmpd="sng">
            <a:solidFill>
              <a:srgbClr val="F9F9F9">
                <a:alpha val="82352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6" name="Google Shape;56;p63"/>
          <p:cNvCxnSpPr/>
          <p:nvPr/>
        </p:nvCxnSpPr>
        <p:spPr>
          <a:xfrm>
            <a:off x="854075" y="0"/>
            <a:ext cx="0" cy="5143500"/>
          </a:xfrm>
          <a:prstGeom prst="straightConnector1">
            <a:avLst/>
          </a:prstGeom>
          <a:noFill/>
          <a:ln w="57150" cap="flat" cmpd="sng">
            <a:solidFill>
              <a:srgbClr val="EBEBEB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7" name="Google Shape;57;p63"/>
          <p:cNvCxnSpPr/>
          <p:nvPr/>
        </p:nvCxnSpPr>
        <p:spPr>
          <a:xfrm>
            <a:off x="1727200" y="0"/>
            <a:ext cx="0" cy="5143500"/>
          </a:xfrm>
          <a:prstGeom prst="straightConnector1">
            <a:avLst/>
          </a:prstGeom>
          <a:noFill/>
          <a:ln w="28575" cap="flat" cmpd="sng">
            <a:solidFill>
              <a:srgbClr val="EBEBEB">
                <a:alpha val="81568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8" name="Google Shape;58;p63"/>
          <p:cNvCxnSpPr/>
          <p:nvPr/>
        </p:nvCxnSpPr>
        <p:spPr>
          <a:xfrm>
            <a:off x="1066800" y="0"/>
            <a:ext cx="0" cy="5143500"/>
          </a:xfrm>
          <a:prstGeom prst="straightConnector1">
            <a:avLst/>
          </a:prstGeom>
          <a:noFill/>
          <a:ln w="9525" cap="flat" cmpd="sng">
            <a:solidFill>
              <a:srgbClr val="EBEBE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9" name="Google Shape;59;p63"/>
          <p:cNvSpPr/>
          <p:nvPr/>
        </p:nvSpPr>
        <p:spPr>
          <a:xfrm>
            <a:off x="1219200" y="0"/>
            <a:ext cx="76200" cy="5143500"/>
          </a:xfrm>
          <a:prstGeom prst="rect">
            <a:avLst/>
          </a:prstGeom>
          <a:solidFill>
            <a:srgbClr val="EBEBEB">
              <a:alpha val="50588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63"/>
          <p:cNvSpPr/>
          <p:nvPr/>
        </p:nvSpPr>
        <p:spPr>
          <a:xfrm>
            <a:off x="609600" y="2571750"/>
            <a:ext cx="1295400" cy="97155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63"/>
          <p:cNvSpPr/>
          <p:nvPr/>
        </p:nvSpPr>
        <p:spPr>
          <a:xfrm>
            <a:off x="1323975" y="3650457"/>
            <a:ext cx="642938" cy="48101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63"/>
          <p:cNvSpPr/>
          <p:nvPr/>
        </p:nvSpPr>
        <p:spPr>
          <a:xfrm>
            <a:off x="1090613" y="4125516"/>
            <a:ext cx="138112" cy="10239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63"/>
          <p:cNvSpPr/>
          <p:nvPr/>
        </p:nvSpPr>
        <p:spPr>
          <a:xfrm>
            <a:off x="1663700" y="4343401"/>
            <a:ext cx="274638" cy="20597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63"/>
          <p:cNvSpPr/>
          <p:nvPr/>
        </p:nvSpPr>
        <p:spPr>
          <a:xfrm>
            <a:off x="1879603" y="3359945"/>
            <a:ext cx="365125" cy="27384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5" name="Google Shape;65;p63"/>
          <p:cNvCxnSpPr/>
          <p:nvPr/>
        </p:nvCxnSpPr>
        <p:spPr>
          <a:xfrm>
            <a:off x="9097963" y="0"/>
            <a:ext cx="0" cy="5143500"/>
          </a:xfrm>
          <a:prstGeom prst="straightConnector1">
            <a:avLst/>
          </a:prstGeom>
          <a:noFill/>
          <a:ln w="57150" cap="flat" cmpd="thickThin">
            <a:solidFill>
              <a:srgbClr val="EBEBE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6" name="Google Shape;66;p63"/>
          <p:cNvSpPr txBox="1">
            <a:spLocks noGrp="1"/>
          </p:cNvSpPr>
          <p:nvPr>
            <p:ph type="title"/>
          </p:nvPr>
        </p:nvSpPr>
        <p:spPr>
          <a:xfrm>
            <a:off x="2286000" y="2171701"/>
            <a:ext cx="6172200" cy="15401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 Narrow"/>
              <a:buNone/>
              <a:defRPr sz="3000" b="1" cap="small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63"/>
          <p:cNvSpPr txBox="1">
            <a:spLocks noGrp="1"/>
          </p:cNvSpPr>
          <p:nvPr>
            <p:ph type="body" idx="1"/>
          </p:nvPr>
        </p:nvSpPr>
        <p:spPr>
          <a:xfrm>
            <a:off x="2286000" y="3757613"/>
            <a:ext cx="61722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60"/>
              <a:buNone/>
              <a:defRPr sz="1800" b="1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96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84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952"/>
              <a:buNone/>
              <a:defRPr sz="14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9717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8" name="Google Shape;68;p63"/>
          <p:cNvSpPr txBox="1">
            <a:spLocks noGrp="1"/>
          </p:cNvSpPr>
          <p:nvPr>
            <p:ph type="dt" idx="10"/>
          </p:nvPr>
        </p:nvSpPr>
        <p:spPr>
          <a:xfrm rot="5400000">
            <a:off x="8048625" y="829866"/>
            <a:ext cx="1714500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63"/>
          <p:cNvSpPr txBox="1">
            <a:spLocks noGrp="1"/>
          </p:cNvSpPr>
          <p:nvPr>
            <p:ph type="ftr" idx="11"/>
          </p:nvPr>
        </p:nvSpPr>
        <p:spPr>
          <a:xfrm rot="5400000">
            <a:off x="7534276" y="3085705"/>
            <a:ext cx="2743200" cy="384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63"/>
          <p:cNvSpPr txBox="1">
            <a:spLocks noGrp="1"/>
          </p:cNvSpPr>
          <p:nvPr>
            <p:ph type="sldNum" idx="12"/>
          </p:nvPr>
        </p:nvSpPr>
        <p:spPr>
          <a:xfrm>
            <a:off x="1339850" y="3696891"/>
            <a:ext cx="609600" cy="388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64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7467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64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3657600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861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60"/>
              <a:buChar char="?"/>
              <a:defRPr/>
            </a:lvl1pPr>
            <a:lvl2pPr marL="914400" lvl="1" indent="-32004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marL="1371600" lvl="2" indent="-29718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080"/>
              <a:buChar char="?"/>
              <a:defRPr/>
            </a:lvl3pPr>
            <a:lvl4pPr marL="1828800" lvl="3" indent="-29718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080"/>
              <a:buChar char="?"/>
              <a:defRPr/>
            </a:lvl4pPr>
            <a:lvl5pPr marL="2286000" lvl="4" indent="-30632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9717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4" name="Google Shape;74;p64"/>
          <p:cNvSpPr txBox="1">
            <a:spLocks noGrp="1"/>
          </p:cNvSpPr>
          <p:nvPr>
            <p:ph type="body" idx="2"/>
          </p:nvPr>
        </p:nvSpPr>
        <p:spPr>
          <a:xfrm>
            <a:off x="4270248" y="1200150"/>
            <a:ext cx="3657600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861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60"/>
              <a:buChar char="?"/>
              <a:defRPr/>
            </a:lvl1pPr>
            <a:lvl2pPr marL="914400" lvl="1" indent="-32004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marL="1371600" lvl="2" indent="-29718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080"/>
              <a:buChar char="?"/>
              <a:defRPr/>
            </a:lvl3pPr>
            <a:lvl4pPr marL="1828800" lvl="3" indent="-29718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080"/>
              <a:buChar char="?"/>
              <a:defRPr/>
            </a:lvl4pPr>
            <a:lvl5pPr marL="2286000" lvl="4" indent="-30632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9717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64"/>
          <p:cNvSpPr txBox="1">
            <a:spLocks noGrp="1"/>
          </p:cNvSpPr>
          <p:nvPr>
            <p:ph type="dt" idx="10"/>
          </p:nvPr>
        </p:nvSpPr>
        <p:spPr>
          <a:xfrm rot="5400000">
            <a:off x="7840466" y="763390"/>
            <a:ext cx="1508522" cy="384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64"/>
          <p:cNvSpPr txBox="1">
            <a:spLocks noGrp="1"/>
          </p:cNvSpPr>
          <p:nvPr>
            <p:ph type="ftr" idx="11"/>
          </p:nvPr>
        </p:nvSpPr>
        <p:spPr>
          <a:xfrm rot="5400000">
            <a:off x="7389813" y="2757092"/>
            <a:ext cx="2400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64"/>
          <p:cNvSpPr txBox="1">
            <a:spLocks noGrp="1"/>
          </p:cNvSpPr>
          <p:nvPr>
            <p:ph type="sldNum" idx="12"/>
          </p:nvPr>
        </p:nvSpPr>
        <p:spPr>
          <a:xfrm>
            <a:off x="8129588" y="4300538"/>
            <a:ext cx="609600" cy="39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65"/>
          <p:cNvSpPr txBox="1">
            <a:spLocks noGrp="1"/>
          </p:cNvSpPr>
          <p:nvPr>
            <p:ph type="title"/>
          </p:nvPr>
        </p:nvSpPr>
        <p:spPr>
          <a:xfrm>
            <a:off x="457200" y="204788"/>
            <a:ext cx="75438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65"/>
          <p:cNvSpPr txBox="1">
            <a:spLocks noGrp="1"/>
          </p:cNvSpPr>
          <p:nvPr>
            <p:ph type="body" idx="1"/>
          </p:nvPr>
        </p:nvSpPr>
        <p:spPr>
          <a:xfrm>
            <a:off x="457200" y="1771650"/>
            <a:ext cx="3657600" cy="2914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861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60"/>
              <a:buChar char="?"/>
              <a:defRPr/>
            </a:lvl1pPr>
            <a:lvl2pPr marL="914400" lvl="1" indent="-32004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marL="1371600" lvl="2" indent="-29718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080"/>
              <a:buChar char="?"/>
              <a:defRPr/>
            </a:lvl3pPr>
            <a:lvl4pPr marL="1828800" lvl="3" indent="-29718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080"/>
              <a:buChar char="?"/>
              <a:defRPr/>
            </a:lvl4pPr>
            <a:lvl5pPr marL="2286000" lvl="4" indent="-30632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9717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65"/>
          <p:cNvSpPr txBox="1">
            <a:spLocks noGrp="1"/>
          </p:cNvSpPr>
          <p:nvPr>
            <p:ph type="body" idx="2"/>
          </p:nvPr>
        </p:nvSpPr>
        <p:spPr>
          <a:xfrm>
            <a:off x="4371975" y="1771650"/>
            <a:ext cx="3657600" cy="2914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861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60"/>
              <a:buChar char="?"/>
              <a:defRPr/>
            </a:lvl1pPr>
            <a:lvl2pPr marL="914400" lvl="1" indent="-32004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marL="1371600" lvl="2" indent="-29718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080"/>
              <a:buChar char="?"/>
              <a:defRPr/>
            </a:lvl3pPr>
            <a:lvl4pPr marL="1828800" lvl="3" indent="-29718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080"/>
              <a:buChar char="?"/>
              <a:defRPr/>
            </a:lvl4pPr>
            <a:lvl5pPr marL="2286000" lvl="4" indent="-30632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9717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65"/>
          <p:cNvSpPr>
            <a:spLocks noGrp="1"/>
          </p:cNvSpPr>
          <p:nvPr>
            <p:ph type="body" idx="3"/>
          </p:nvPr>
        </p:nvSpPr>
        <p:spPr>
          <a:xfrm>
            <a:off x="457200" y="1177290"/>
            <a:ext cx="3657600" cy="493776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Font typeface="Arial Narrow"/>
              <a:buNone/>
              <a:defRPr sz="2000" b="1">
                <a:solidFill>
                  <a:srgbClr val="FFFFFF"/>
                </a:solidFill>
              </a:defRPr>
            </a:lvl1pPr>
            <a:lvl2pPr marL="914400" lvl="1" indent="-32004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marL="1371600" lvl="2" indent="-29718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080"/>
              <a:buChar char="?"/>
              <a:defRPr/>
            </a:lvl3pPr>
            <a:lvl4pPr marL="1828800" lvl="3" indent="-29718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080"/>
              <a:buChar char="?"/>
              <a:defRPr/>
            </a:lvl4pPr>
            <a:lvl5pPr marL="2286000" lvl="4" indent="-30632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9717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" name="Google Shape;83;p65"/>
          <p:cNvSpPr>
            <a:spLocks noGrp="1"/>
          </p:cNvSpPr>
          <p:nvPr>
            <p:ph type="body" idx="4"/>
          </p:nvPr>
        </p:nvSpPr>
        <p:spPr>
          <a:xfrm>
            <a:off x="4343400" y="1177290"/>
            <a:ext cx="3657600" cy="493776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Font typeface="Arial Narrow"/>
              <a:buNone/>
              <a:defRPr sz="2000" b="1">
                <a:solidFill>
                  <a:srgbClr val="FFFFFF"/>
                </a:solidFill>
              </a:defRPr>
            </a:lvl1pPr>
            <a:lvl2pPr marL="914400" lvl="1" indent="-32004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marL="1371600" lvl="2" indent="-29718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080"/>
              <a:buChar char="?"/>
              <a:defRPr/>
            </a:lvl3pPr>
            <a:lvl4pPr marL="1828800" lvl="3" indent="-29718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080"/>
              <a:buChar char="?"/>
              <a:defRPr/>
            </a:lvl4pPr>
            <a:lvl5pPr marL="2286000" lvl="4" indent="-30632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9717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65"/>
          <p:cNvSpPr txBox="1">
            <a:spLocks noGrp="1"/>
          </p:cNvSpPr>
          <p:nvPr>
            <p:ph type="dt" idx="10"/>
          </p:nvPr>
        </p:nvSpPr>
        <p:spPr>
          <a:xfrm rot="5400000">
            <a:off x="7840466" y="763390"/>
            <a:ext cx="1508522" cy="384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65"/>
          <p:cNvSpPr txBox="1">
            <a:spLocks noGrp="1"/>
          </p:cNvSpPr>
          <p:nvPr>
            <p:ph type="ftr" idx="11"/>
          </p:nvPr>
        </p:nvSpPr>
        <p:spPr>
          <a:xfrm rot="5400000">
            <a:off x="7389813" y="2757092"/>
            <a:ext cx="2400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65"/>
          <p:cNvSpPr txBox="1">
            <a:spLocks noGrp="1"/>
          </p:cNvSpPr>
          <p:nvPr>
            <p:ph type="sldNum" idx="12"/>
          </p:nvPr>
        </p:nvSpPr>
        <p:spPr>
          <a:xfrm>
            <a:off x="8129588" y="4300538"/>
            <a:ext cx="609600" cy="39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66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7467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66"/>
          <p:cNvSpPr txBox="1">
            <a:spLocks noGrp="1"/>
          </p:cNvSpPr>
          <p:nvPr>
            <p:ph type="dt" idx="10"/>
          </p:nvPr>
        </p:nvSpPr>
        <p:spPr>
          <a:xfrm rot="5400000">
            <a:off x="7840466" y="763390"/>
            <a:ext cx="1508522" cy="384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66"/>
          <p:cNvSpPr txBox="1">
            <a:spLocks noGrp="1"/>
          </p:cNvSpPr>
          <p:nvPr>
            <p:ph type="sldNum" idx="12"/>
          </p:nvPr>
        </p:nvSpPr>
        <p:spPr>
          <a:xfrm>
            <a:off x="8129588" y="4300538"/>
            <a:ext cx="609600" cy="39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  <p:sp>
        <p:nvSpPr>
          <p:cNvPr id="91" name="Google Shape;91;p66"/>
          <p:cNvSpPr txBox="1">
            <a:spLocks noGrp="1"/>
          </p:cNvSpPr>
          <p:nvPr>
            <p:ph type="ftr" idx="11"/>
          </p:nvPr>
        </p:nvSpPr>
        <p:spPr>
          <a:xfrm rot="5400000">
            <a:off x="7389813" y="2757092"/>
            <a:ext cx="2400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67"/>
          <p:cNvSpPr txBox="1">
            <a:spLocks noGrp="1"/>
          </p:cNvSpPr>
          <p:nvPr>
            <p:ph type="dt" idx="10"/>
          </p:nvPr>
        </p:nvSpPr>
        <p:spPr>
          <a:xfrm rot="5400000">
            <a:off x="7840466" y="763390"/>
            <a:ext cx="1508522" cy="384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67"/>
          <p:cNvSpPr txBox="1">
            <a:spLocks noGrp="1"/>
          </p:cNvSpPr>
          <p:nvPr>
            <p:ph type="ftr" idx="11"/>
          </p:nvPr>
        </p:nvSpPr>
        <p:spPr>
          <a:xfrm rot="5400000">
            <a:off x="7389813" y="2757092"/>
            <a:ext cx="2400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67"/>
          <p:cNvSpPr txBox="1">
            <a:spLocks noGrp="1"/>
          </p:cNvSpPr>
          <p:nvPr>
            <p:ph type="sldNum" idx="12"/>
          </p:nvPr>
        </p:nvSpPr>
        <p:spPr>
          <a:xfrm>
            <a:off x="8129588" y="4300538"/>
            <a:ext cx="609600" cy="39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 with Caption" type="objTx">
  <p:cSld name="OBJECT_WITH_CAPTION_TEXT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7" name="Google Shape;97;p68"/>
          <p:cNvCxnSpPr/>
          <p:nvPr/>
        </p:nvCxnSpPr>
        <p:spPr>
          <a:xfrm>
            <a:off x="8763000" y="0"/>
            <a:ext cx="0" cy="5143500"/>
          </a:xfrm>
          <a:prstGeom prst="straightConnector1">
            <a:avLst/>
          </a:prstGeom>
          <a:noFill/>
          <a:ln w="38100" cap="flat" cmpd="sng">
            <a:solidFill>
              <a:srgbClr val="EBEBEB">
                <a:alpha val="92549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8" name="Google Shape;98;p68"/>
          <p:cNvCxnSpPr/>
          <p:nvPr/>
        </p:nvCxnSpPr>
        <p:spPr>
          <a:xfrm>
            <a:off x="6248400" y="0"/>
            <a:ext cx="0" cy="5143500"/>
          </a:xfrm>
          <a:prstGeom prst="straightConnector1">
            <a:avLst/>
          </a:prstGeom>
          <a:noFill/>
          <a:ln w="38100" cap="flat" cmpd="sng">
            <a:solidFill>
              <a:srgbClr val="EBEBEB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9" name="Google Shape;99;p68"/>
          <p:cNvCxnSpPr/>
          <p:nvPr/>
        </p:nvCxnSpPr>
        <p:spPr>
          <a:xfrm>
            <a:off x="6192838" y="0"/>
            <a:ext cx="0" cy="514350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00" name="Google Shape;100;p68"/>
          <p:cNvCxnSpPr/>
          <p:nvPr/>
        </p:nvCxnSpPr>
        <p:spPr>
          <a:xfrm>
            <a:off x="8991600" y="0"/>
            <a:ext cx="0" cy="51435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1" name="Google Shape;101;p68"/>
          <p:cNvSpPr/>
          <p:nvPr/>
        </p:nvSpPr>
        <p:spPr>
          <a:xfrm>
            <a:off x="8839200" y="0"/>
            <a:ext cx="304800" cy="5143500"/>
          </a:xfrm>
          <a:prstGeom prst="rect">
            <a:avLst/>
          </a:prstGeom>
          <a:solidFill>
            <a:srgbClr val="EBEBEB">
              <a:alpha val="86274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2" name="Google Shape;102;p68"/>
          <p:cNvCxnSpPr/>
          <p:nvPr/>
        </p:nvCxnSpPr>
        <p:spPr>
          <a:xfrm>
            <a:off x="8915400" y="0"/>
            <a:ext cx="0" cy="51435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3" name="Google Shape;103;p68"/>
          <p:cNvSpPr/>
          <p:nvPr/>
        </p:nvSpPr>
        <p:spPr>
          <a:xfrm>
            <a:off x="8156578" y="4286251"/>
            <a:ext cx="549275" cy="41195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68"/>
          <p:cNvSpPr txBox="1">
            <a:spLocks noGrp="1"/>
          </p:cNvSpPr>
          <p:nvPr>
            <p:ph type="title"/>
          </p:nvPr>
        </p:nvSpPr>
        <p:spPr>
          <a:xfrm rot="5400000">
            <a:off x="4160520" y="2343150"/>
            <a:ext cx="47320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 Narrow"/>
              <a:buNone/>
              <a:defRPr sz="2000" b="1" cap="small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68"/>
          <p:cNvSpPr txBox="1">
            <a:spLocks noGrp="1"/>
          </p:cNvSpPr>
          <p:nvPr>
            <p:ph type="body" idx="1"/>
          </p:nvPr>
        </p:nvSpPr>
        <p:spPr>
          <a:xfrm>
            <a:off x="6812280" y="205740"/>
            <a:ext cx="1527048" cy="3737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840"/>
              <a:buNone/>
              <a:defRPr sz="1200"/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6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54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612"/>
              <a:buNone/>
              <a:defRPr sz="9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9717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6" name="Google Shape;106;p68"/>
          <p:cNvSpPr txBox="1">
            <a:spLocks noGrp="1"/>
          </p:cNvSpPr>
          <p:nvPr>
            <p:ph type="body" idx="2"/>
          </p:nvPr>
        </p:nvSpPr>
        <p:spPr>
          <a:xfrm>
            <a:off x="304800" y="205740"/>
            <a:ext cx="5638800" cy="4745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861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60"/>
              <a:buChar char="?"/>
              <a:defRPr/>
            </a:lvl1pPr>
            <a:lvl2pPr marL="914400" lvl="1" indent="-32004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marL="1371600" lvl="2" indent="-29718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080"/>
              <a:buChar char="?"/>
              <a:defRPr/>
            </a:lvl3pPr>
            <a:lvl4pPr marL="1828800" lvl="3" indent="-29718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080"/>
              <a:buChar char="?"/>
              <a:defRPr/>
            </a:lvl4pPr>
            <a:lvl5pPr marL="2286000" lvl="4" indent="-30632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9717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7" name="Google Shape;107;p68"/>
          <p:cNvSpPr txBox="1">
            <a:spLocks noGrp="1"/>
          </p:cNvSpPr>
          <p:nvPr>
            <p:ph type="dt" idx="10"/>
          </p:nvPr>
        </p:nvSpPr>
        <p:spPr>
          <a:xfrm rot="5400000">
            <a:off x="7840466" y="763390"/>
            <a:ext cx="1508522" cy="384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68"/>
          <p:cNvSpPr txBox="1">
            <a:spLocks noGrp="1"/>
          </p:cNvSpPr>
          <p:nvPr>
            <p:ph type="sldNum" idx="12"/>
          </p:nvPr>
        </p:nvSpPr>
        <p:spPr>
          <a:xfrm>
            <a:off x="8129588" y="4300538"/>
            <a:ext cx="609600" cy="39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  <p:sp>
        <p:nvSpPr>
          <p:cNvPr id="109" name="Google Shape;109;p68"/>
          <p:cNvSpPr txBox="1">
            <a:spLocks noGrp="1"/>
          </p:cNvSpPr>
          <p:nvPr>
            <p:ph type="ftr" idx="11"/>
          </p:nvPr>
        </p:nvSpPr>
        <p:spPr>
          <a:xfrm rot="5400000">
            <a:off x="7389813" y="2757092"/>
            <a:ext cx="2400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icture with Caption" type="picTx">
  <p:cSld name="PICTURE_WITH_CAPTION_TEXT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1" name="Google Shape;111;p69"/>
          <p:cNvCxnSpPr/>
          <p:nvPr/>
        </p:nvCxnSpPr>
        <p:spPr>
          <a:xfrm>
            <a:off x="8763000" y="0"/>
            <a:ext cx="0" cy="5143500"/>
          </a:xfrm>
          <a:prstGeom prst="straightConnector1">
            <a:avLst/>
          </a:prstGeom>
          <a:noFill/>
          <a:ln w="38100" cap="flat" cmpd="sng">
            <a:solidFill>
              <a:srgbClr val="EBEBE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2" name="Google Shape;112;p69"/>
          <p:cNvSpPr/>
          <p:nvPr/>
        </p:nvSpPr>
        <p:spPr>
          <a:xfrm>
            <a:off x="8156578" y="4286251"/>
            <a:ext cx="549275" cy="41195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3" name="Google Shape;113;p69"/>
          <p:cNvCxnSpPr/>
          <p:nvPr/>
        </p:nvCxnSpPr>
        <p:spPr>
          <a:xfrm>
            <a:off x="8991600" y="0"/>
            <a:ext cx="0" cy="5143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4" name="Google Shape;114;p69"/>
          <p:cNvSpPr/>
          <p:nvPr/>
        </p:nvSpPr>
        <p:spPr>
          <a:xfrm>
            <a:off x="8839200" y="0"/>
            <a:ext cx="304800" cy="51435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5" name="Google Shape;115;p69"/>
          <p:cNvCxnSpPr/>
          <p:nvPr/>
        </p:nvCxnSpPr>
        <p:spPr>
          <a:xfrm>
            <a:off x="8915400" y="0"/>
            <a:ext cx="0" cy="51435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6" name="Google Shape;116;p69"/>
          <p:cNvCxnSpPr/>
          <p:nvPr/>
        </p:nvCxnSpPr>
        <p:spPr>
          <a:xfrm>
            <a:off x="6248400" y="0"/>
            <a:ext cx="0" cy="5143500"/>
          </a:xfrm>
          <a:prstGeom prst="straightConnector1">
            <a:avLst/>
          </a:prstGeom>
          <a:noFill/>
          <a:ln w="38100" cap="flat" cmpd="sng">
            <a:solidFill>
              <a:srgbClr val="EBEBEB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7" name="Google Shape;117;p69"/>
          <p:cNvCxnSpPr/>
          <p:nvPr/>
        </p:nvCxnSpPr>
        <p:spPr>
          <a:xfrm>
            <a:off x="6192838" y="0"/>
            <a:ext cx="0" cy="514350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8" name="Google Shape;118;p69"/>
          <p:cNvSpPr txBox="1">
            <a:spLocks noGrp="1"/>
          </p:cNvSpPr>
          <p:nvPr>
            <p:ph type="title"/>
          </p:nvPr>
        </p:nvSpPr>
        <p:spPr>
          <a:xfrm rot="5400000">
            <a:off x="4138803" y="2343150"/>
            <a:ext cx="47320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 Narrow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69"/>
          <p:cNvSpPr>
            <a:spLocks noGrp="1"/>
          </p:cNvSpPr>
          <p:nvPr>
            <p:ph type="pic" idx="2"/>
          </p:nvPr>
        </p:nvSpPr>
        <p:spPr>
          <a:xfrm>
            <a:off x="0" y="0"/>
            <a:ext cx="61722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None/>
              <a:defRPr sz="32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marR="0" lvl="1" algn="l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accent1"/>
              </a:buClr>
              <a:buSzPts val="1680"/>
              <a:buFont typeface="Noto Sans Symbols"/>
              <a:buChar char="⚫"/>
              <a:defRPr sz="21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2pPr>
            <a:lvl3pPr marR="0" lvl="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68EA8"/>
              </a:buClr>
              <a:buSzPts val="1080"/>
              <a:buFont typeface="Noto Sans Symbols"/>
              <a:buChar char="🞆"/>
              <a:defRPr sz="18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3pPr>
            <a:lvl4pPr marR="0" lvl="3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ADCEDC"/>
              </a:buClr>
              <a:buSzPts val="1080"/>
              <a:buFont typeface="Noto Sans Symbols"/>
              <a:buChar char="🞆"/>
              <a:defRPr sz="18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4pPr>
            <a:lvl5pPr marR="0" lvl="4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EAABAC"/>
              </a:buClr>
              <a:buSzPts val="1088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5pPr>
            <a:lvl6pPr marR="0" lvl="5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 Narrow"/>
              <a:buChar char="•"/>
              <a:defRPr sz="1600" b="0" i="0" u="none" strike="noStrike" cap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defRPr>
            </a:lvl6pPr>
            <a:lvl7pPr marR="0" lvl="6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EBEBEB"/>
              </a:buClr>
              <a:buSzPts val="840"/>
              <a:buFont typeface="Noto Sans Symbols"/>
              <a:buChar char="⚪"/>
              <a:defRPr sz="1400" b="0" i="0" u="none" strike="noStrike" cap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defRPr>
            </a:lvl7pPr>
            <a:lvl8pPr marR="0" lvl="7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 Narrow"/>
              <a:buChar char="•"/>
              <a:defRPr sz="1400" b="0" i="0" u="none" strike="noStrike" cap="small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defRPr>
            </a:lvl8pPr>
            <a:lvl9pPr marR="0" lvl="8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C1C1C1"/>
              </a:buClr>
              <a:buSzPts val="1400"/>
              <a:buFont typeface="Arial Narrow"/>
              <a:buChar char="•"/>
              <a:defRPr sz="1400" b="0" i="0" u="none" strike="noStrike" cap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defRPr>
            </a:lvl9pPr>
          </a:lstStyle>
          <a:p>
            <a:endParaRPr/>
          </a:p>
        </p:txBody>
      </p:sp>
      <p:sp>
        <p:nvSpPr>
          <p:cNvPr id="120" name="Google Shape;120;p69"/>
          <p:cNvSpPr txBox="1">
            <a:spLocks noGrp="1"/>
          </p:cNvSpPr>
          <p:nvPr>
            <p:ph type="body" idx="1"/>
          </p:nvPr>
        </p:nvSpPr>
        <p:spPr>
          <a:xfrm>
            <a:off x="6765798" y="198596"/>
            <a:ext cx="1524000" cy="3717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SzPts val="840"/>
              <a:buFont typeface="Arial Narrow"/>
              <a:buNone/>
              <a:defRPr sz="1200"/>
            </a:lvl1pPr>
            <a:lvl2pPr marL="914400" lvl="1" indent="-28956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960"/>
              <a:buChar char="⚫"/>
              <a:defRPr sz="1200"/>
            </a:lvl2pPr>
            <a:lvl3pPr marL="1371600" lvl="2" indent="-2667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600"/>
              <a:buChar char="?"/>
              <a:defRPr sz="1000"/>
            </a:lvl3pPr>
            <a:lvl4pPr marL="1828800" lvl="3" indent="-262889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540"/>
              <a:buChar char="?"/>
              <a:defRPr sz="900"/>
            </a:lvl4pPr>
            <a:lvl5pPr marL="2286000" lvl="4" indent="-267461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612"/>
              <a:buChar char="⚫"/>
              <a:defRPr sz="9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9717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1" name="Google Shape;121;p69"/>
          <p:cNvSpPr txBox="1">
            <a:spLocks noGrp="1"/>
          </p:cNvSpPr>
          <p:nvPr>
            <p:ph type="dt" idx="10"/>
          </p:nvPr>
        </p:nvSpPr>
        <p:spPr>
          <a:xfrm rot="5400000">
            <a:off x="7840466" y="763390"/>
            <a:ext cx="1508522" cy="384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69"/>
          <p:cNvSpPr txBox="1">
            <a:spLocks noGrp="1"/>
          </p:cNvSpPr>
          <p:nvPr>
            <p:ph type="sldNum" idx="12"/>
          </p:nvPr>
        </p:nvSpPr>
        <p:spPr>
          <a:xfrm>
            <a:off x="8129588" y="4300538"/>
            <a:ext cx="609600" cy="39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  <p:sp>
        <p:nvSpPr>
          <p:cNvPr id="123" name="Google Shape;123;p69"/>
          <p:cNvSpPr txBox="1">
            <a:spLocks noGrp="1"/>
          </p:cNvSpPr>
          <p:nvPr>
            <p:ph type="ftr" idx="11"/>
          </p:nvPr>
        </p:nvSpPr>
        <p:spPr>
          <a:xfrm rot="5400000">
            <a:off x="7389813" y="2757092"/>
            <a:ext cx="2400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60"/>
          <p:cNvCxnSpPr/>
          <p:nvPr/>
        </p:nvCxnSpPr>
        <p:spPr>
          <a:xfrm>
            <a:off x="8763000" y="0"/>
            <a:ext cx="0" cy="5143500"/>
          </a:xfrm>
          <a:prstGeom prst="straightConnector1">
            <a:avLst/>
          </a:prstGeom>
          <a:noFill/>
          <a:ln w="38100" cap="flat" cmpd="sng">
            <a:solidFill>
              <a:srgbClr val="EBEBEB">
                <a:alpha val="92549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" name="Google Shape;11;p60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7467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00" b="0" i="0" u="none" strike="noStrike" cap="small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endParaRPr/>
          </a:p>
        </p:txBody>
      </p:sp>
      <p:sp>
        <p:nvSpPr>
          <p:cNvPr id="12" name="Google Shape;12;p60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746760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3528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80"/>
              <a:buFont typeface="Noto Sans Symbols"/>
              <a:buChar char="🞆"/>
              <a:defRPr sz="24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marL="914400" marR="0" lvl="1" indent="-335280" algn="l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accent1"/>
              </a:buClr>
              <a:buSzPts val="1680"/>
              <a:buFont typeface="Noto Sans Symbols"/>
              <a:buChar char="⚫"/>
              <a:defRPr sz="21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2pPr>
            <a:lvl3pPr marL="1371600" marR="0" lvl="2" indent="-29718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68EA8"/>
              </a:buClr>
              <a:buSzPts val="1080"/>
              <a:buFont typeface="Noto Sans Symbols"/>
              <a:buChar char="🞆"/>
              <a:defRPr sz="18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3pPr>
            <a:lvl4pPr marL="1828800" marR="0" lvl="3" indent="-29718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ADCEDC"/>
              </a:buClr>
              <a:buSzPts val="1080"/>
              <a:buFont typeface="Noto Sans Symbols"/>
              <a:buChar char="🞆"/>
              <a:defRPr sz="18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4pPr>
            <a:lvl5pPr marL="2286000" marR="0" lvl="4" indent="-297688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EAABAC"/>
              </a:buClr>
              <a:buSzPts val="1088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 Narrow"/>
              <a:buChar char="•"/>
              <a:defRPr sz="1600" b="0" i="0" u="none" strike="noStrike" cap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defRPr>
            </a:lvl6pPr>
            <a:lvl7pPr marL="3200400" marR="0" lvl="6" indent="-281939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EBEBEB"/>
              </a:buClr>
              <a:buSzPts val="840"/>
              <a:buFont typeface="Noto Sans Symbols"/>
              <a:buChar char="⚪"/>
              <a:defRPr sz="1400" b="0" i="0" u="none" strike="noStrike" cap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 Narrow"/>
              <a:buChar char="•"/>
              <a:defRPr sz="1400" b="0" i="0" u="none" strike="noStrike" cap="small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C1C1C1"/>
              </a:buClr>
              <a:buSzPts val="1400"/>
              <a:buFont typeface="Arial Narrow"/>
              <a:buChar char="•"/>
              <a:defRPr sz="1400" b="0" i="0" u="none" strike="noStrike" cap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defRPr>
            </a:lvl9pPr>
          </a:lstStyle>
          <a:p>
            <a:endParaRPr/>
          </a:p>
        </p:txBody>
      </p:sp>
      <p:sp>
        <p:nvSpPr>
          <p:cNvPr id="13" name="Google Shape;13;p60"/>
          <p:cNvSpPr txBox="1">
            <a:spLocks noGrp="1"/>
          </p:cNvSpPr>
          <p:nvPr>
            <p:ph type="dt" idx="10"/>
          </p:nvPr>
        </p:nvSpPr>
        <p:spPr>
          <a:xfrm rot="5400000">
            <a:off x="7840466" y="763390"/>
            <a:ext cx="1508522" cy="384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0"/>
          <p:cNvSpPr txBox="1">
            <a:spLocks noGrp="1"/>
          </p:cNvSpPr>
          <p:nvPr>
            <p:ph type="ftr" idx="11"/>
          </p:nvPr>
        </p:nvSpPr>
        <p:spPr>
          <a:xfrm rot="5400000">
            <a:off x="7389813" y="2757092"/>
            <a:ext cx="2400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cxnSp>
        <p:nvCxnSpPr>
          <p:cNvPr id="15" name="Google Shape;15;p60"/>
          <p:cNvCxnSpPr/>
          <p:nvPr/>
        </p:nvCxnSpPr>
        <p:spPr>
          <a:xfrm>
            <a:off x="76200" y="0"/>
            <a:ext cx="0" cy="5143500"/>
          </a:xfrm>
          <a:prstGeom prst="straightConnector1">
            <a:avLst/>
          </a:prstGeom>
          <a:noFill/>
          <a:ln w="57150" cap="flat" cmpd="thickThin">
            <a:solidFill>
              <a:srgbClr val="EBEBEB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6" name="Google Shape;16;p60"/>
          <p:cNvCxnSpPr/>
          <p:nvPr/>
        </p:nvCxnSpPr>
        <p:spPr>
          <a:xfrm>
            <a:off x="8991600" y="0"/>
            <a:ext cx="0" cy="51435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7" name="Google Shape;17;p60"/>
          <p:cNvSpPr/>
          <p:nvPr/>
        </p:nvSpPr>
        <p:spPr>
          <a:xfrm>
            <a:off x="8839200" y="0"/>
            <a:ext cx="304800" cy="5143500"/>
          </a:xfrm>
          <a:prstGeom prst="rect">
            <a:avLst/>
          </a:prstGeom>
          <a:solidFill>
            <a:srgbClr val="EBEBEB">
              <a:alpha val="86274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8" name="Google Shape;18;p60"/>
          <p:cNvCxnSpPr/>
          <p:nvPr/>
        </p:nvCxnSpPr>
        <p:spPr>
          <a:xfrm>
            <a:off x="8915400" y="0"/>
            <a:ext cx="0" cy="51435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9" name="Google Shape;19;p60"/>
          <p:cNvSpPr/>
          <p:nvPr/>
        </p:nvSpPr>
        <p:spPr>
          <a:xfrm>
            <a:off x="8156578" y="4286251"/>
            <a:ext cx="549275" cy="41195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60"/>
          <p:cNvSpPr txBox="1">
            <a:spLocks noGrp="1"/>
          </p:cNvSpPr>
          <p:nvPr>
            <p:ph type="sldNum" idx="12"/>
          </p:nvPr>
        </p:nvSpPr>
        <p:spPr>
          <a:xfrm>
            <a:off x="8129588" y="4300538"/>
            <a:ext cx="609600" cy="39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"/>
          <p:cNvSpPr txBox="1">
            <a:spLocks noGrp="1"/>
          </p:cNvSpPr>
          <p:nvPr>
            <p:ph type="ctrTitle"/>
          </p:nvPr>
        </p:nvSpPr>
        <p:spPr>
          <a:xfrm>
            <a:off x="1835696" y="3883225"/>
            <a:ext cx="7056784" cy="1102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3209"/>
              <a:buNone/>
            </a:pPr>
            <a:r>
              <a:rPr lang="lv-LV" sz="3600" cap="none" dirty="0">
                <a:solidFill>
                  <a:srgbClr val="C9C9C9"/>
                </a:solidFill>
                <a:latin typeface="Calibri"/>
                <a:ea typeface="Calibri"/>
                <a:cs typeface="Calibri"/>
                <a:sym typeface="Calibri"/>
              </a:rPr>
              <a:t>Mērnieku aptauja 2021</a:t>
            </a:r>
            <a:endParaRPr sz="3600" dirty="0"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42" name="Google Shape;142;p1"/>
          <p:cNvCxnSpPr/>
          <p:nvPr/>
        </p:nvCxnSpPr>
        <p:spPr>
          <a:xfrm>
            <a:off x="1691680" y="3975498"/>
            <a:ext cx="0" cy="917972"/>
          </a:xfrm>
          <a:prstGeom prst="straightConnector1">
            <a:avLst/>
          </a:prstGeom>
          <a:noFill/>
          <a:ln w="12700" cap="flat" cmpd="sng">
            <a:solidFill>
              <a:srgbClr val="2B6B68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43" name="Google Shape;143;p1"/>
          <p:cNvPicPr preferRelativeResize="0"/>
          <p:nvPr/>
        </p:nvPicPr>
        <p:blipFill rotWithShape="1">
          <a:blip r:embed="rId4">
            <a:alphaModFix/>
          </a:blip>
          <a:srcRect l="23779" t="28391" r="11198" b="24627"/>
          <a:stretch/>
        </p:blipFill>
        <p:spPr>
          <a:xfrm>
            <a:off x="133918" y="3975497"/>
            <a:ext cx="1567714" cy="8100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47747489"/>
              </p:ext>
            </p:extLst>
          </p:nvPr>
        </p:nvGraphicFramePr>
        <p:xfrm>
          <a:off x="123752" y="0"/>
          <a:ext cx="9277207" cy="4097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86045" y="3975934"/>
            <a:ext cx="6765185" cy="13311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b="1" dirty="0">
                <a:solidFill>
                  <a:srgbClr val="002060"/>
                </a:solidFill>
              </a:rPr>
              <a:t>                         Vērtējumu 3 - 5 salīdzinājums:</a:t>
            </a:r>
          </a:p>
          <a:p>
            <a:pPr algn="ctr"/>
            <a:endParaRPr lang="lv-LV" sz="800" b="1" dirty="0">
              <a:solidFill>
                <a:srgbClr val="002060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lv-LV" dirty="0">
                <a:solidFill>
                  <a:srgbClr val="002060"/>
                </a:solidFill>
              </a:rPr>
              <a:t>Pasūtījumu izpildes termiņu ievērošana – 83%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lv-LV" dirty="0">
                <a:solidFill>
                  <a:srgbClr val="002060"/>
                </a:solidFill>
              </a:rPr>
              <a:t>Saņemto arhīva dokumentu kvalitāte - 70%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lv-LV" dirty="0">
                <a:solidFill>
                  <a:srgbClr val="002060"/>
                </a:solidFill>
              </a:rPr>
              <a:t>Saņemto datu kvalitāte – 87%</a:t>
            </a:r>
          </a:p>
          <a:p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20329" y="4093754"/>
            <a:ext cx="67651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lv-LV" b="1" dirty="0">
              <a:solidFill>
                <a:srgbClr val="002060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lv-LV" dirty="0">
                <a:solidFill>
                  <a:srgbClr val="002060"/>
                </a:solidFill>
              </a:rPr>
              <a:t>Kadastra datu reģistrācijas un aktualizācijas </a:t>
            </a:r>
          </a:p>
          <a:p>
            <a:r>
              <a:rPr lang="lv-LV" dirty="0">
                <a:solidFill>
                  <a:srgbClr val="002060"/>
                </a:solidFill>
              </a:rPr>
              <a:t>pakalpojumu kvalitāte – 75%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lv-LV" dirty="0">
                <a:solidFill>
                  <a:srgbClr val="002060"/>
                </a:solidFill>
              </a:rPr>
              <a:t>Sniegto skaidrojumu kvalitāte - 72%</a:t>
            </a:r>
          </a:p>
        </p:txBody>
      </p:sp>
      <p:sp>
        <p:nvSpPr>
          <p:cNvPr id="3" name="Rounded Rectangular Callout 2"/>
          <p:cNvSpPr/>
          <p:nvPr/>
        </p:nvSpPr>
        <p:spPr>
          <a:xfrm>
            <a:off x="2278964" y="2933114"/>
            <a:ext cx="2602523" cy="302455"/>
          </a:xfrm>
          <a:prstGeom prst="wedgeRoundRectCallout">
            <a:avLst>
              <a:gd name="adj1" fmla="val -56658"/>
              <a:gd name="adj2" fmla="val -23546"/>
              <a:gd name="adj3" fmla="val 16667"/>
            </a:avLst>
          </a:prstGeom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100" dirty="0">
                <a:solidFill>
                  <a:srgbClr val="002060"/>
                </a:solidFill>
              </a:rPr>
              <a:t>Saņemto arhīva dokumentu kvalitāte</a:t>
            </a:r>
            <a:endParaRPr lang="en-GB" sz="1100" dirty="0"/>
          </a:p>
        </p:txBody>
      </p:sp>
      <p:sp>
        <p:nvSpPr>
          <p:cNvPr id="14" name="Rounded Rectangular Callout 13"/>
          <p:cNvSpPr/>
          <p:nvPr/>
        </p:nvSpPr>
        <p:spPr>
          <a:xfrm>
            <a:off x="4797081" y="879231"/>
            <a:ext cx="2926082" cy="302455"/>
          </a:xfrm>
          <a:prstGeom prst="wedgeRoundRectCallout">
            <a:avLst>
              <a:gd name="adj1" fmla="val -52604"/>
              <a:gd name="adj2" fmla="val 46222"/>
              <a:gd name="adj3" fmla="val 16667"/>
            </a:avLst>
          </a:prstGeom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100" dirty="0">
                <a:solidFill>
                  <a:srgbClr val="002060"/>
                </a:solidFill>
              </a:rPr>
              <a:t>Pasūtījumu izpildes termiņu ievērošana</a:t>
            </a: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3152523085"/>
      </p:ext>
    </p:extLst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"/>
          <p:cNvSpPr txBox="1"/>
          <p:nvPr/>
        </p:nvSpPr>
        <p:spPr>
          <a:xfrm>
            <a:off x="1" y="27479"/>
            <a:ext cx="8412427" cy="561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lv-LV" sz="2000" b="1" i="0" u="none" strike="noStrike" cap="none">
                <a:solidFill>
                  <a:srgbClr val="0066CC"/>
                </a:solidFill>
                <a:latin typeface="Verdana"/>
                <a:ea typeface="Verdana"/>
                <a:cs typeface="Verdana"/>
                <a:sym typeface="Verdana"/>
              </a:rPr>
              <a:t>TEHNISKĀ INFORMĀCIJA</a:t>
            </a:r>
            <a:endParaRPr sz="2000" b="1" i="0" u="none" strike="noStrike" cap="none">
              <a:solidFill>
                <a:srgbClr val="0066CC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1" i="1" u="none" strike="noStrike" cap="non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2"/>
          <p:cNvSpPr txBox="1"/>
          <p:nvPr/>
        </p:nvSpPr>
        <p:spPr>
          <a:xfrm>
            <a:off x="179511" y="499380"/>
            <a:ext cx="7383195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lv-LV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Kopējais aptaujāto mērniecības uzņēmumu skaits: 167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2"/>
          <p:cNvSpPr txBox="1"/>
          <p:nvPr/>
        </p:nvSpPr>
        <p:spPr>
          <a:xfrm>
            <a:off x="179528" y="2560141"/>
            <a:ext cx="8232900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1600"/>
            </a:pPr>
            <a:r>
              <a:rPr lang="lv-LV" sz="1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Metode: </a:t>
            </a:r>
            <a:r>
              <a:rPr lang="lv-LV" sz="1600" dirty="0">
                <a:solidFill>
                  <a:schemeClr val="dk1"/>
                </a:solidFill>
              </a:rPr>
              <a:t>visiem </a:t>
            </a:r>
            <a:r>
              <a:rPr lang="lv-LV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mērniecības uzņēmumiem tika izsūtītas e-pasta vēstules, kopā </a:t>
            </a:r>
            <a:r>
              <a:rPr lang="lv-LV" sz="1600" dirty="0">
                <a:solidFill>
                  <a:schemeClr val="dk1"/>
                </a:solidFill>
              </a:rPr>
              <a:t>307,</a:t>
            </a:r>
            <a:r>
              <a:rPr lang="lv-LV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ar aicinājumu piedalīties aptaujā, kur pievienota saite uz aptauju.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lv-LV" sz="1600" dirty="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lv-LV" sz="1600" dirty="0">
                <a:solidFill>
                  <a:schemeClr val="dk1"/>
                </a:solidFill>
              </a:rPr>
              <a:t>Aptauja varēja piedalīties tikai viens pārstāvis no uzņēmuma.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lv-LV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Aptaujas saiti bija iespējams izmantot tikai vienu reizi.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2"/>
          <p:cNvSpPr txBox="1"/>
          <p:nvPr/>
        </p:nvSpPr>
        <p:spPr>
          <a:xfrm>
            <a:off x="317016" y="1623793"/>
            <a:ext cx="8232916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lv-LV" sz="1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Aptaujas periods: </a:t>
            </a:r>
            <a:r>
              <a:rPr lang="lv-LV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18.02.2021 - 31.03.2021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57;p2"/>
          <p:cNvSpPr txBox="1"/>
          <p:nvPr/>
        </p:nvSpPr>
        <p:spPr>
          <a:xfrm>
            <a:off x="317016" y="998151"/>
            <a:ext cx="8232916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lv-LV" sz="1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50% </a:t>
            </a:r>
            <a:r>
              <a:rPr lang="lv-LV" sz="160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 tiem mobilās aplikācijas  kadastrs.lv lietotāji</a:t>
            </a:r>
            <a:endParaRPr sz="140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"/>
          <p:cNvSpPr txBox="1"/>
          <p:nvPr/>
        </p:nvSpPr>
        <p:spPr>
          <a:xfrm>
            <a:off x="1" y="27479"/>
            <a:ext cx="8412427" cy="561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lv-LV" sz="2000" b="1" i="0" u="none" strike="noStrike" cap="none" dirty="0">
                <a:solidFill>
                  <a:srgbClr val="0066CC"/>
                </a:solidFill>
                <a:latin typeface="Verdana"/>
                <a:ea typeface="Verdana"/>
                <a:cs typeface="Verdana"/>
                <a:sym typeface="Verdana"/>
              </a:rPr>
              <a:t>Kā mērnieki vērtē sadarbību ar VZD?</a:t>
            </a:r>
            <a:endParaRPr sz="2000" b="1" i="0" u="none" strike="noStrike" cap="none" dirty="0">
              <a:solidFill>
                <a:srgbClr val="0066CC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1" i="1" u="none" strike="noStrike" cap="none" dirty="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7244354"/>
              </p:ext>
            </p:extLst>
          </p:nvPr>
        </p:nvGraphicFramePr>
        <p:xfrm>
          <a:off x="163018" y="313028"/>
          <a:ext cx="8690238" cy="33340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Google Shape;170;p3"/>
          <p:cNvSpPr/>
          <p:nvPr/>
        </p:nvSpPr>
        <p:spPr>
          <a:xfrm>
            <a:off x="6146418" y="1835691"/>
            <a:ext cx="1596163" cy="220006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FFC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70;p3"/>
          <p:cNvSpPr/>
          <p:nvPr/>
        </p:nvSpPr>
        <p:spPr>
          <a:xfrm>
            <a:off x="6490178" y="1471305"/>
            <a:ext cx="1252403" cy="247508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FFC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70;p3"/>
          <p:cNvSpPr/>
          <p:nvPr/>
        </p:nvSpPr>
        <p:spPr>
          <a:xfrm>
            <a:off x="6944500" y="1168796"/>
            <a:ext cx="798082" cy="247508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FFC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706;p59"/>
          <p:cNvSpPr txBox="1"/>
          <p:nvPr/>
        </p:nvSpPr>
        <p:spPr>
          <a:xfrm>
            <a:off x="116878" y="3542811"/>
            <a:ext cx="8917119" cy="1600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 Narrow"/>
              <a:buAutoNum type="arabicPeriod"/>
            </a:pPr>
            <a:r>
              <a:rPr lang="lv-LV" sz="1400" i="0" u="none" strike="noStrike" cap="none" dirty="0">
                <a:solidFill>
                  <a:srgbClr val="002060"/>
                </a:solidFill>
                <a:sym typeface="Arial"/>
              </a:rPr>
              <a:t>«Konsultācijas pa e-pastu», «Konsultācijas KAC» un «Konsultācijas pa </a:t>
            </a:r>
            <a:r>
              <a:rPr lang="lv-LV" sz="1400" i="0" u="none" strike="noStrike" cap="none" dirty="0" err="1">
                <a:solidFill>
                  <a:srgbClr val="002060"/>
                </a:solidFill>
                <a:sym typeface="Arial"/>
              </a:rPr>
              <a:t>info</a:t>
            </a:r>
            <a:r>
              <a:rPr lang="lv-LV" sz="1400" i="0" u="none" strike="noStrike" cap="none" dirty="0">
                <a:solidFill>
                  <a:srgbClr val="002060"/>
                </a:solidFill>
                <a:sym typeface="Arial"/>
              </a:rPr>
              <a:t> telefonu» klientu vērtējuma «Neapmierinoši» apjoms ir salīdzinoši zems, bet pārējos («Labi», «Ļoti labi», «Apmierinoši») nevar objektīvi sal</a:t>
            </a:r>
            <a:r>
              <a:rPr lang="lv-LV" dirty="0">
                <a:solidFill>
                  <a:srgbClr val="002060"/>
                </a:solidFill>
              </a:rPr>
              <a:t>īdzināt, jo augsta klientu proporcija, kuri nevar novērtēt.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 Narrow"/>
              <a:buAutoNum type="arabicPeriod"/>
            </a:pPr>
            <a:r>
              <a:rPr lang="lv-LV" dirty="0">
                <a:solidFill>
                  <a:srgbClr val="002060"/>
                </a:solidFill>
              </a:rPr>
              <a:t>Mērnieki ļoti augstu vērtē VZD darbinieku zināšanas un profesionalitāti – 92% mērnieku vērtē atzinīgi, tikai 2% mērnieku vērtē, kā neapmierinoši.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 Narrow"/>
              <a:buAutoNum type="arabicPeriod"/>
            </a:pPr>
            <a:r>
              <a:rPr lang="lv-LV" sz="1400" i="0" u="none" strike="noStrike" cap="none" dirty="0">
                <a:solidFill>
                  <a:srgbClr val="002060"/>
                </a:solidFill>
                <a:sym typeface="Arial"/>
              </a:rPr>
              <a:t>Nākošais augstākais vērtējums - 89% ir par kadastrs.lv  e-pakalpojumu piedāvājumu, bet šeit jau ir augstāks neapmierināto mērnieku īpatsvars - 8%, savukārt lielākais «Ļoti labi» vērtējumu </a:t>
            </a:r>
            <a:r>
              <a:rPr lang="lv-LV" dirty="0">
                <a:solidFill>
                  <a:srgbClr val="002060"/>
                </a:solidFill>
              </a:rPr>
              <a:t>īpatsvars - 19%</a:t>
            </a:r>
            <a:r>
              <a:rPr lang="lv-LV" sz="1400" i="0" u="none" strike="noStrike" cap="none" dirty="0">
                <a:solidFill>
                  <a:srgbClr val="002060"/>
                </a:solidFill>
                <a:sym typeface="Arial"/>
              </a:rPr>
              <a:t>.</a:t>
            </a:r>
            <a:endParaRPr sz="1400" i="0" u="none" strike="noStrike" cap="none" dirty="0">
              <a:solidFill>
                <a:srgbClr val="002060"/>
              </a:solidFill>
              <a:sym typeface="Arial"/>
            </a:endParaRPr>
          </a:p>
        </p:txBody>
      </p:sp>
      <p:sp>
        <p:nvSpPr>
          <p:cNvPr id="15" name="Google Shape;170;p3"/>
          <p:cNvSpPr/>
          <p:nvPr/>
        </p:nvSpPr>
        <p:spPr>
          <a:xfrm>
            <a:off x="811272" y="3080100"/>
            <a:ext cx="6532269" cy="220006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FFC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70;p3"/>
          <p:cNvSpPr/>
          <p:nvPr/>
        </p:nvSpPr>
        <p:spPr>
          <a:xfrm>
            <a:off x="357904" y="2145074"/>
            <a:ext cx="6895419" cy="220006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FFC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"/>
          <p:cNvSpPr txBox="1"/>
          <p:nvPr/>
        </p:nvSpPr>
        <p:spPr>
          <a:xfrm>
            <a:off x="1" y="27479"/>
            <a:ext cx="8412427" cy="561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lv-LV" sz="2000" b="1" i="0" u="none" strike="noStrike" cap="none" dirty="0">
                <a:solidFill>
                  <a:srgbClr val="0066CC"/>
                </a:solidFill>
                <a:latin typeface="Verdana"/>
                <a:ea typeface="Verdana"/>
                <a:cs typeface="Verdana"/>
                <a:sym typeface="Verdana"/>
              </a:rPr>
              <a:t>Kā mērnieki vērtē sadarbību ar VZD?</a:t>
            </a:r>
            <a:endParaRPr sz="2000" b="1" i="0" u="none" strike="noStrike" cap="none" dirty="0">
              <a:solidFill>
                <a:srgbClr val="0066CC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1" i="1" u="none" strike="noStrike" cap="none" dirty="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7" name="Chart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97696497"/>
              </p:ext>
            </p:extLst>
          </p:nvPr>
        </p:nvGraphicFramePr>
        <p:xfrm>
          <a:off x="921274" y="450755"/>
          <a:ext cx="6696433" cy="31999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68133" y="3547598"/>
            <a:ext cx="831210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lv-LV" dirty="0">
                <a:solidFill>
                  <a:srgbClr val="002060"/>
                </a:solidFill>
              </a:rPr>
              <a:t>Ļoti liela daļa mērnieku ir pamanījuši uzlabojumus sadarbībā – 40%</a:t>
            </a:r>
          </a:p>
          <a:p>
            <a:pPr marL="342900" indent="-342900">
              <a:buAutoNum type="arabicPeriod"/>
            </a:pPr>
            <a:r>
              <a:rPr lang="lv-LV" dirty="0">
                <a:solidFill>
                  <a:srgbClr val="002060"/>
                </a:solidFill>
              </a:rPr>
              <a:t>Pasliktinājusies sadarbība šķiet tikai 2% mērnieku jeb 4 mērnieki un iemesli ir šādi:</a:t>
            </a:r>
          </a:p>
          <a:p>
            <a:pPr marL="285750" indent="-285750">
              <a:buFontTx/>
              <a:buChar char="-"/>
            </a:pPr>
            <a:r>
              <a:rPr lang="lv-LV" sz="1200" i="1" dirty="0">
                <a:solidFill>
                  <a:srgbClr val="002060"/>
                </a:solidFill>
              </a:rPr>
              <a:t>E-pakalpojumu kvalitāte ir pasliktinājusies		</a:t>
            </a:r>
          </a:p>
          <a:p>
            <a:pPr marL="285750" indent="-285750">
              <a:buFontTx/>
              <a:buChar char="-"/>
            </a:pPr>
            <a:r>
              <a:rPr lang="lv-LV" sz="1200" i="1" dirty="0">
                <a:solidFill>
                  <a:srgbClr val="002060"/>
                </a:solidFill>
              </a:rPr>
              <a:t>Arhīva materiālu saņemšana kadastrs.lv portālā</a:t>
            </a:r>
          </a:p>
          <a:p>
            <a:pPr marL="285750" indent="-285750">
              <a:buFontTx/>
              <a:buChar char="-"/>
            </a:pPr>
            <a:r>
              <a:rPr lang="lv-LV" sz="1200" i="1" dirty="0">
                <a:solidFill>
                  <a:srgbClr val="002060"/>
                </a:solidFill>
              </a:rPr>
              <a:t>Valsts zemes dienests mērķtiecīgi veidojas par komercuzņēmumu, piemēram, jebkurā komunikācijas situācijā maksimāli, iespēju robežās, no jeb kuras sabiedrības grupas gūt finanšu labumu. </a:t>
            </a:r>
          </a:p>
          <a:p>
            <a:pPr marL="285750" indent="-285750">
              <a:buFontTx/>
              <a:buChar char="-"/>
            </a:pPr>
            <a:r>
              <a:rPr lang="lv-LV" sz="1200" i="1" dirty="0">
                <a:solidFill>
                  <a:srgbClr val="002060"/>
                </a:solidFill>
              </a:rPr>
              <a:t>Arhīva materiālu saņemšana kadastrs.lv portālā; jaunā vzd.gov.lv lapa ir nepārskatāma un ļoti neērti tajā atrast vajadzīgo informāciju - acīmredzot veikta automātiska satura pārnešana no vecās un tas nav izdevies</a:t>
            </a:r>
            <a:endParaRPr lang="lv-LV" sz="1600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2191262"/>
      </p:ext>
    </p:extLst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"/>
          <p:cNvSpPr txBox="1"/>
          <p:nvPr/>
        </p:nvSpPr>
        <p:spPr>
          <a:xfrm>
            <a:off x="1" y="27479"/>
            <a:ext cx="8412427" cy="561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lv-LV" sz="2000" b="1" i="0" u="none" strike="noStrike" cap="none" dirty="0">
                <a:solidFill>
                  <a:srgbClr val="0066CC"/>
                </a:solidFill>
                <a:latin typeface="Verdana"/>
                <a:ea typeface="Verdana"/>
                <a:cs typeface="Verdana"/>
                <a:sym typeface="Verdana"/>
              </a:rPr>
              <a:t>Cik bieži mērnieki  pārlūko VZD.GOV.LV?</a:t>
            </a:r>
            <a:endParaRPr sz="2000" b="1" i="0" u="none" strike="noStrike" cap="none" dirty="0">
              <a:solidFill>
                <a:srgbClr val="0066CC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1" i="1" u="none" strike="noStrike" cap="none" dirty="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31845352"/>
              </p:ext>
            </p:extLst>
          </p:nvPr>
        </p:nvGraphicFramePr>
        <p:xfrm>
          <a:off x="-18271" y="395752"/>
          <a:ext cx="4679648" cy="32893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Google Shape;706;p59"/>
          <p:cNvSpPr txBox="1"/>
          <p:nvPr/>
        </p:nvSpPr>
        <p:spPr>
          <a:xfrm>
            <a:off x="116879" y="4140936"/>
            <a:ext cx="8295550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</a:pPr>
            <a:r>
              <a:rPr lang="lv-LV" sz="1400" i="0" u="none" strike="noStrike" cap="none" dirty="0">
                <a:solidFill>
                  <a:srgbClr val="002060"/>
                </a:solidFill>
                <a:sym typeface="Arial"/>
              </a:rPr>
              <a:t>Puse mērnieku apmeklē vzd.gov.lv tikai noteiktas situācijas risin</a:t>
            </a:r>
            <a:r>
              <a:rPr lang="lv-LV" dirty="0">
                <a:solidFill>
                  <a:srgbClr val="002060"/>
                </a:solidFill>
              </a:rPr>
              <a:t>āšanai, nedaudz mazāk kā puse – 40% apmeklē ar noteiktu regularitāti. Tikai 5% mērnieku neapmeklē vispār, galvenokārt tie kuri izmanto mobilo aplikāciju.</a:t>
            </a:r>
          </a:p>
        </p:txBody>
      </p:sp>
      <p:sp>
        <p:nvSpPr>
          <p:cNvPr id="7" name="Google Shape;172;p3"/>
          <p:cNvSpPr/>
          <p:nvPr/>
        </p:nvSpPr>
        <p:spPr>
          <a:xfrm rot="10800000">
            <a:off x="2978627" y="1876926"/>
            <a:ext cx="504056" cy="1103082"/>
          </a:xfrm>
          <a:prstGeom prst="leftBrace">
            <a:avLst>
              <a:gd name="adj1" fmla="val 8333"/>
              <a:gd name="adj2" fmla="val 49367"/>
            </a:avLst>
          </a:prstGeom>
          <a:noFill/>
          <a:ln w="12700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550734" y="2245983"/>
            <a:ext cx="8280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1800" b="1" dirty="0">
                <a:solidFill>
                  <a:schemeClr val="dk1"/>
                </a:solidFill>
              </a:rPr>
              <a:t>40%</a:t>
            </a:r>
            <a:endParaRPr lang="en-GB" sz="1800" dirty="0"/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96414560"/>
              </p:ext>
            </p:extLst>
          </p:nvPr>
        </p:nvGraphicFramePr>
        <p:xfrm>
          <a:off x="4726692" y="385011"/>
          <a:ext cx="4572000" cy="33186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521456" y="1443852"/>
            <a:ext cx="13956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200" dirty="0">
                <a:solidFill>
                  <a:srgbClr val="0070C0"/>
                </a:solidFill>
              </a:rPr>
              <a:t>Vai lieto mobilo aplikāciju, kadastrs.lv?</a:t>
            </a:r>
            <a:endParaRPr lang="en-GB" sz="1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3870561"/>
      </p:ext>
    </p:extLst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"/>
          <p:cNvSpPr txBox="1"/>
          <p:nvPr/>
        </p:nvSpPr>
        <p:spPr>
          <a:xfrm>
            <a:off x="1" y="27479"/>
            <a:ext cx="8412427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lv-LV" sz="2000" b="1" i="0" u="none" strike="noStrike" cap="none" dirty="0">
                <a:solidFill>
                  <a:srgbClr val="0066CC"/>
                </a:solidFill>
                <a:latin typeface="Verdana"/>
                <a:ea typeface="Verdana"/>
                <a:cs typeface="Verdana"/>
                <a:sym typeface="Verdana"/>
              </a:rPr>
              <a:t>Kā mērnieki vērtē VZD.GOV.LV pieejamo informāciju?</a:t>
            </a:r>
            <a:endParaRPr sz="2000" b="1" i="0" u="none" strike="noStrike" cap="none" dirty="0">
              <a:solidFill>
                <a:srgbClr val="0066CC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1" i="1" u="none" strike="noStrike" cap="none" dirty="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706;p59"/>
          <p:cNvSpPr txBox="1"/>
          <p:nvPr/>
        </p:nvSpPr>
        <p:spPr>
          <a:xfrm>
            <a:off x="247508" y="3089041"/>
            <a:ext cx="8628360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</a:pPr>
            <a:r>
              <a:rPr lang="lv-LV" dirty="0">
                <a:solidFill>
                  <a:srgbClr val="002060"/>
                </a:solidFill>
              </a:rPr>
              <a:t>¼ daļai informācija šķiet nepietiekama, vairāk tā trūkst tiem, kas biežāk apmeklē. Viena no problēmām, ka nevar jaunajā lapā orientēties, vai nevar atrast iepriekšējā pieejamo informāciju.</a:t>
            </a: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</a:pPr>
            <a:r>
              <a:rPr lang="lv-LV" dirty="0">
                <a:solidFill>
                  <a:srgbClr val="002060"/>
                </a:solidFill>
              </a:rPr>
              <a:t> Tie kuri apmeklē, tikai konkrētas situācijas risināšanai, biežāk sastopas, ka tā nav viņiem saprotama:</a:t>
            </a:r>
            <a:endParaRPr sz="1400" i="0" u="none" strike="noStrike" cap="none" dirty="0">
              <a:solidFill>
                <a:srgbClr val="002060"/>
              </a:solidFill>
              <a:sym typeface="Arial"/>
            </a:endParaRPr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98370404"/>
              </p:ext>
            </p:extLst>
          </p:nvPr>
        </p:nvGraphicFramePr>
        <p:xfrm>
          <a:off x="116879" y="443887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3170823"/>
              </p:ext>
            </p:extLst>
          </p:nvPr>
        </p:nvGraphicFramePr>
        <p:xfrm>
          <a:off x="4537624" y="388886"/>
          <a:ext cx="4362132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7411453" y="742528"/>
            <a:ext cx="139566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050" dirty="0">
                <a:solidFill>
                  <a:srgbClr val="0070C0"/>
                </a:solidFill>
              </a:rPr>
              <a:t>Apmeklēšanas biežums:</a:t>
            </a:r>
            <a:endParaRPr lang="en-GB" sz="1050" dirty="0">
              <a:solidFill>
                <a:srgbClr val="0070C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47509" y="3790971"/>
            <a:ext cx="85596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Tx/>
              <a:buChar char="-"/>
            </a:pPr>
            <a:r>
              <a:rPr lang="lv-LV" sz="1050" i="1" dirty="0">
                <a:solidFill>
                  <a:srgbClr val="002060"/>
                </a:solidFill>
              </a:rPr>
              <a:t>varētu būt papildus opcijas par kadastra pieprasīšanu</a:t>
            </a:r>
          </a:p>
          <a:p>
            <a:pPr marL="171450" indent="-171450">
              <a:buFontTx/>
              <a:buChar char="-"/>
            </a:pPr>
            <a:r>
              <a:rPr lang="lv-LV" sz="1050" i="1" dirty="0">
                <a:solidFill>
                  <a:srgbClr val="002060"/>
                </a:solidFill>
              </a:rPr>
              <a:t>Nav īsti skaidrs vai </a:t>
            </a:r>
            <a:r>
              <a:rPr lang="lv-LV" sz="1050" i="1" dirty="0" err="1">
                <a:solidFill>
                  <a:srgbClr val="002060"/>
                </a:solidFill>
              </a:rPr>
              <a:t>izpildmērījuma</a:t>
            </a:r>
            <a:r>
              <a:rPr lang="lv-LV" sz="1050" i="1" dirty="0">
                <a:solidFill>
                  <a:srgbClr val="002060"/>
                </a:solidFill>
              </a:rPr>
              <a:t> plāns jāsastāda atbilstoši MK vai VZD metodisko norādījumu prasībām.</a:t>
            </a:r>
          </a:p>
          <a:p>
            <a:pPr marL="171450" indent="-171450">
              <a:buFontTx/>
              <a:buChar char="-"/>
            </a:pPr>
            <a:r>
              <a:rPr lang="lv-LV" sz="1050" i="1" dirty="0">
                <a:solidFill>
                  <a:srgbClr val="002060"/>
                </a:solidFill>
              </a:rPr>
              <a:t>nav pārskatāma uz lpp</a:t>
            </a:r>
          </a:p>
          <a:p>
            <a:pPr marL="171450" indent="-171450">
              <a:buFontTx/>
              <a:buChar char="-"/>
            </a:pPr>
            <a:r>
              <a:rPr lang="lv-LV" sz="1050" i="1" dirty="0">
                <a:solidFill>
                  <a:srgbClr val="002060"/>
                </a:solidFill>
              </a:rPr>
              <a:t>Ir labas lietas, bet dažkārt informācija nav atrodama un </a:t>
            </a:r>
            <a:r>
              <a:rPr lang="lv-LV" sz="1050" i="1" dirty="0" err="1">
                <a:solidFill>
                  <a:srgbClr val="002060"/>
                </a:solidFill>
              </a:rPr>
              <a:t>piem</a:t>
            </a:r>
            <a:r>
              <a:rPr lang="lv-LV" sz="1050" i="1" dirty="0">
                <a:solidFill>
                  <a:srgbClr val="002060"/>
                </a:solidFill>
              </a:rPr>
              <a:t>. iesniegumu formas nav aktualizētas</a:t>
            </a:r>
          </a:p>
          <a:p>
            <a:pPr marL="171450" indent="-171450">
              <a:buFontTx/>
              <a:buChar char="-"/>
            </a:pPr>
            <a:r>
              <a:rPr lang="lv-LV" sz="1050" i="1" dirty="0">
                <a:solidFill>
                  <a:srgbClr val="002060"/>
                </a:solidFill>
              </a:rPr>
              <a:t>kopš portāls ir mainīs, grūti, vai pat nav iespējams atrasts vajadzīgu informāciju</a:t>
            </a:r>
          </a:p>
          <a:p>
            <a:pPr marL="171450" indent="-171450">
              <a:buFontTx/>
              <a:buChar char="-"/>
            </a:pPr>
            <a:r>
              <a:rPr lang="lv-LV" sz="1050" i="1" dirty="0" err="1">
                <a:solidFill>
                  <a:srgbClr val="002060"/>
                </a:solidFill>
              </a:rPr>
              <a:t>Izpildmērījumos</a:t>
            </a:r>
            <a:r>
              <a:rPr lang="lv-LV" sz="1050" i="1" dirty="0">
                <a:solidFill>
                  <a:srgbClr val="002060"/>
                </a:solidFill>
              </a:rPr>
              <a:t> būvju reģistrēšanai ir ķīselis ar nepilnīgu un pretrunīgu informāciju, kas nav ne prezentēta, ne apspriesta ar mērniekiem.</a:t>
            </a:r>
          </a:p>
          <a:p>
            <a:pPr marL="171450" indent="-171450">
              <a:buFontTx/>
              <a:buChar char="-"/>
            </a:pPr>
            <a:r>
              <a:rPr lang="lv-LV" sz="1050" i="1" dirty="0">
                <a:solidFill>
                  <a:srgbClr val="002060"/>
                </a:solidFill>
              </a:rPr>
              <a:t>Pazuduši agrākie skaidrojuma materiāli. Arhīva (vēsturisko) dokumentu (instrukcijas </a:t>
            </a:r>
            <a:r>
              <a:rPr lang="lv-LV" sz="1050" i="1" dirty="0" err="1">
                <a:solidFill>
                  <a:srgbClr val="002060"/>
                </a:solidFill>
              </a:rPr>
              <a:t>uc</a:t>
            </a:r>
            <a:r>
              <a:rPr lang="lv-LV" sz="1050" i="1" dirty="0">
                <a:solidFill>
                  <a:srgbClr val="002060"/>
                </a:solidFill>
              </a:rPr>
              <a:t>) meklēšana ir apgrūtinoša. lapa slikti izmantojama - trūkst agrāk pieejamās un viegli atrodamās </a:t>
            </a:r>
            <a:r>
              <a:rPr lang="lv-LV" sz="1050" i="1" dirty="0" err="1">
                <a:solidFill>
                  <a:srgbClr val="002060"/>
                </a:solidFill>
              </a:rPr>
              <a:t>info</a:t>
            </a:r>
            <a:endParaRPr lang="lv-LV" sz="1050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2071766"/>
      </p:ext>
    </p:extLst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"/>
          <p:cNvSpPr txBox="1"/>
          <p:nvPr/>
        </p:nvSpPr>
        <p:spPr>
          <a:xfrm>
            <a:off x="1" y="27479"/>
            <a:ext cx="8412427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lv-LV" sz="2000" b="1" dirty="0" err="1">
                <a:solidFill>
                  <a:srgbClr val="0066CC"/>
                </a:solidFill>
                <a:latin typeface="Verdana"/>
                <a:ea typeface="Verdana"/>
                <a:cs typeface="Verdana"/>
                <a:sym typeface="Verdana"/>
              </a:rPr>
              <a:t>P</a:t>
            </a:r>
            <a:r>
              <a:rPr lang="lv-LV" sz="2000" b="1" i="0" u="none" strike="noStrike" cap="none" dirty="0" err="1">
                <a:solidFill>
                  <a:srgbClr val="0066CC"/>
                </a:solidFill>
                <a:latin typeface="Verdana"/>
                <a:ea typeface="Verdana"/>
                <a:cs typeface="Verdana"/>
                <a:sym typeface="Verdana"/>
              </a:rPr>
              <a:t>roblēmsituāciju</a:t>
            </a:r>
            <a:r>
              <a:rPr lang="lv-LV" sz="2000" b="1" i="0" u="none" strike="noStrike" cap="none" dirty="0">
                <a:solidFill>
                  <a:srgbClr val="0066CC"/>
                </a:solidFill>
                <a:latin typeface="Verdana"/>
                <a:ea typeface="Verdana"/>
                <a:cs typeface="Verdana"/>
                <a:sym typeface="Verdana"/>
              </a:rPr>
              <a:t> risināšanas novērtējums skalā no 1 – 5</a:t>
            </a:r>
            <a:endParaRPr sz="1000" b="1" i="1" u="none" strike="noStrike" cap="none" dirty="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5218523"/>
              </p:ext>
            </p:extLst>
          </p:nvPr>
        </p:nvGraphicFramePr>
        <p:xfrm>
          <a:off x="254382" y="503175"/>
          <a:ext cx="8449605" cy="32713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63765" y="3960108"/>
            <a:ext cx="676518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>
                <a:solidFill>
                  <a:srgbClr val="002060"/>
                </a:solidFill>
              </a:rPr>
              <a:t>Zemo vērtējumu 1 - 2 salīdzinājums: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lv-LV" dirty="0">
                <a:solidFill>
                  <a:srgbClr val="002060"/>
                </a:solidFill>
              </a:rPr>
              <a:t>Pa e-pastu – 7%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lv-LV" dirty="0">
                <a:solidFill>
                  <a:srgbClr val="002060"/>
                </a:solidFill>
              </a:rPr>
              <a:t>Pa telefonu - 9%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lv-LV" dirty="0" err="1">
                <a:solidFill>
                  <a:srgbClr val="002060"/>
                </a:solidFill>
              </a:rPr>
              <a:t>KAC’ā</a:t>
            </a:r>
            <a:r>
              <a:rPr lang="lv-LV" dirty="0">
                <a:solidFill>
                  <a:srgbClr val="002060"/>
                </a:solidFill>
              </a:rPr>
              <a:t> klātienē – 5% (liels īpatsvars mērnieku, kas nav nevar novērtēt, jo turp nedodas)</a:t>
            </a:r>
            <a:endParaRPr lang="en-GB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372590"/>
      </p:ext>
    </p:extLst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"/>
          <p:cNvSpPr txBox="1"/>
          <p:nvPr/>
        </p:nvSpPr>
        <p:spPr>
          <a:xfrm>
            <a:off x="1" y="27479"/>
            <a:ext cx="8412427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lv-LV" sz="2000" b="1" dirty="0">
                <a:solidFill>
                  <a:srgbClr val="0066CC"/>
                </a:solidFill>
                <a:latin typeface="Verdana"/>
                <a:ea typeface="Verdana"/>
                <a:cs typeface="Verdana"/>
                <a:sym typeface="Verdana"/>
              </a:rPr>
              <a:t>Kadastrs.lv lietošanas</a:t>
            </a:r>
            <a:r>
              <a:rPr lang="lv-LV" sz="2000" b="1" i="0" u="none" strike="noStrike" cap="none" dirty="0">
                <a:solidFill>
                  <a:srgbClr val="0066CC"/>
                </a:solidFill>
                <a:latin typeface="Verdana"/>
                <a:ea typeface="Verdana"/>
                <a:cs typeface="Verdana"/>
                <a:sym typeface="Verdana"/>
              </a:rPr>
              <a:t> novērtējums</a:t>
            </a:r>
            <a:endParaRPr sz="1000" b="1" i="1" u="none" strike="noStrike" cap="none" dirty="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8292631"/>
              </p:ext>
            </p:extLst>
          </p:nvPr>
        </p:nvGraphicFramePr>
        <p:xfrm>
          <a:off x="185630" y="340755"/>
          <a:ext cx="9006496" cy="37156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Google Shape;170;p3"/>
          <p:cNvSpPr/>
          <p:nvPr/>
        </p:nvSpPr>
        <p:spPr>
          <a:xfrm>
            <a:off x="2571320" y="1760084"/>
            <a:ext cx="3554472" cy="220006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FFC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170;p3"/>
          <p:cNvSpPr/>
          <p:nvPr/>
        </p:nvSpPr>
        <p:spPr>
          <a:xfrm>
            <a:off x="831898" y="2915116"/>
            <a:ext cx="5293894" cy="220006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FFC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706;p59"/>
          <p:cNvSpPr txBox="1"/>
          <p:nvPr/>
        </p:nvSpPr>
        <p:spPr>
          <a:xfrm>
            <a:off x="116878" y="4058436"/>
            <a:ext cx="8978995" cy="1169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rabicPeriod"/>
            </a:pPr>
            <a:r>
              <a:rPr lang="lv-LV" dirty="0">
                <a:solidFill>
                  <a:srgbClr val="002060"/>
                </a:solidFill>
              </a:rPr>
              <a:t>Visvienkāršākā lietošana ir «Kadastra kartes lietošanai» un «</a:t>
            </a:r>
            <a:r>
              <a:rPr lang="lv-LV" dirty="0" err="1">
                <a:solidFill>
                  <a:srgbClr val="002060"/>
                </a:solidFill>
              </a:rPr>
              <a:t>Info</a:t>
            </a:r>
            <a:r>
              <a:rPr lang="lv-LV" dirty="0">
                <a:solidFill>
                  <a:srgbClr val="002060"/>
                </a:solidFill>
              </a:rPr>
              <a:t> sagatavošana </a:t>
            </a:r>
            <a:r>
              <a:rPr lang="lv-LV" dirty="0" err="1">
                <a:solidFill>
                  <a:srgbClr val="002060"/>
                </a:solidFill>
              </a:rPr>
              <a:t>topogr</a:t>
            </a:r>
            <a:r>
              <a:rPr lang="lv-LV" dirty="0">
                <a:solidFill>
                  <a:srgbClr val="002060"/>
                </a:solidFill>
              </a:rPr>
              <a:t>. uzmērīšanai»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rabicPeriod"/>
            </a:pPr>
            <a:r>
              <a:rPr lang="lv-LV" dirty="0">
                <a:solidFill>
                  <a:srgbClr val="002060"/>
                </a:solidFill>
              </a:rPr>
              <a:t>Vērtējums «Ļoti sarežģīta» ir ļoti zemā līmenī </a:t>
            </a:r>
            <a:r>
              <a:rPr lang="lv-LV" dirty="0">
                <a:solidFill>
                  <a:srgbClr val="002060"/>
                </a:solidFill>
                <a:sym typeface="Symbol"/>
              </a:rPr>
              <a:t>1%, izņemot «Kadastra grupas ielāde» - 5%.</a:t>
            </a:r>
          </a:p>
          <a:p>
            <a:pPr marL="342900" lvl="0" indent="-342900">
              <a:buClr>
                <a:schemeClr val="dk1"/>
              </a:buClr>
              <a:buSzPts val="1400"/>
              <a:buAutoNum type="arabicPeriod"/>
            </a:pPr>
            <a:r>
              <a:rPr lang="lv-LV" dirty="0">
                <a:solidFill>
                  <a:srgbClr val="002060"/>
                </a:solidFill>
                <a:sym typeface="Symbol"/>
              </a:rPr>
              <a:t>Par </a:t>
            </a:r>
            <a:r>
              <a:rPr lang="lv-LV" dirty="0" err="1">
                <a:solidFill>
                  <a:srgbClr val="002060"/>
                </a:solidFill>
                <a:sym typeface="Symbol"/>
              </a:rPr>
              <a:t>sarēžģītākiem</a:t>
            </a:r>
            <a:r>
              <a:rPr lang="lv-LV" dirty="0">
                <a:solidFill>
                  <a:srgbClr val="002060"/>
                </a:solidFill>
                <a:sym typeface="Symbol"/>
              </a:rPr>
              <a:t> mērnieki uzskata: «Mans konts», «Kadastra grupas ielāde», «Arhīva materiālu pieprasīšana» un «ZKU lietas iesniegšana». Šos pakalpojumus, kā sarežģītus uzskata 13% - 16% mērnieku.</a:t>
            </a:r>
            <a:endParaRPr lang="lv-LV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68498"/>
      </p:ext>
    </p:extLst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"/>
          <p:cNvSpPr txBox="1"/>
          <p:nvPr/>
        </p:nvSpPr>
        <p:spPr>
          <a:xfrm>
            <a:off x="1" y="27479"/>
            <a:ext cx="8412427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lv-LV" sz="2000" b="1" dirty="0">
                <a:solidFill>
                  <a:srgbClr val="0066CC"/>
                </a:solidFill>
                <a:latin typeface="Verdana"/>
                <a:ea typeface="Verdana"/>
                <a:cs typeface="Verdana"/>
                <a:sym typeface="Verdana"/>
              </a:rPr>
              <a:t>Kadastrs.lv mobilās aplikācijas lietošana</a:t>
            </a:r>
            <a:endParaRPr sz="1000" b="1" i="1" u="none" strike="noStrike" cap="none" dirty="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706;p59"/>
          <p:cNvSpPr txBox="1"/>
          <p:nvPr/>
        </p:nvSpPr>
        <p:spPr>
          <a:xfrm>
            <a:off x="556890" y="1040227"/>
            <a:ext cx="8463357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rabicPeriod"/>
            </a:pPr>
            <a:r>
              <a:rPr lang="lv-LV" sz="1600" dirty="0">
                <a:solidFill>
                  <a:srgbClr val="002060"/>
                </a:solidFill>
              </a:rPr>
              <a:t>50% mērnieku lieto mobilo aplikāciju.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rabicPeriod"/>
            </a:pPr>
            <a:r>
              <a:rPr lang="lv-LV" sz="1600" dirty="0">
                <a:solidFill>
                  <a:srgbClr val="002060"/>
                </a:solidFill>
              </a:rPr>
              <a:t> Populārākā pielietošanas, atrodoties objektā, dabā (uz lauka vai mežā) un kad nepieciešams precizēt lokāciju, robežas atrast </a:t>
            </a:r>
            <a:r>
              <a:rPr lang="lv-LV" sz="1600" dirty="0" err="1">
                <a:solidFill>
                  <a:srgbClr val="002060"/>
                </a:solidFill>
              </a:rPr>
              <a:t>utml</a:t>
            </a:r>
            <a:r>
              <a:rPr lang="lv-LV" sz="1600" dirty="0">
                <a:solidFill>
                  <a:srgbClr val="002060"/>
                </a:solidFill>
              </a:rPr>
              <a:t>., kad neesmu pie datora, citi atzīmē, ka izmanto reti.</a:t>
            </a:r>
          </a:p>
        </p:txBody>
      </p:sp>
      <p:sp>
        <p:nvSpPr>
          <p:cNvPr id="10" name="Google Shape;706;p59"/>
          <p:cNvSpPr txBox="1"/>
          <p:nvPr/>
        </p:nvSpPr>
        <p:spPr>
          <a:xfrm>
            <a:off x="556888" y="2695773"/>
            <a:ext cx="8463357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rabicPeriod"/>
            </a:pPr>
            <a:r>
              <a:rPr lang="lv-LV" sz="1600" dirty="0">
                <a:solidFill>
                  <a:srgbClr val="002060"/>
                </a:solidFill>
              </a:rPr>
              <a:t>50% mērnieku nelieto mobilo aplikāciju.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rabicPeriod"/>
            </a:pPr>
            <a:r>
              <a:rPr lang="lv-LV" sz="1600" dirty="0">
                <a:solidFill>
                  <a:srgbClr val="002060"/>
                </a:solidFill>
              </a:rPr>
              <a:t> Populārākā atbilde:  «Nav vajadzības», otra populārākā ir: «Jo, nav pieejams </a:t>
            </a:r>
            <a:r>
              <a:rPr lang="lv-LV" sz="1600" dirty="0" err="1">
                <a:solidFill>
                  <a:srgbClr val="002060"/>
                </a:solidFill>
              </a:rPr>
              <a:t>Android</a:t>
            </a:r>
            <a:r>
              <a:rPr lang="lv-LV" sz="1600" dirty="0">
                <a:solidFill>
                  <a:srgbClr val="002060"/>
                </a:solidFill>
              </a:rPr>
              <a:t> telefonos»’, pēc tam seko «Datorā vieglāk» citi min, ka nezināja par tādu un LVM GEO ir labāka.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92505" y="605017"/>
            <a:ext cx="9556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JĀ</a:t>
            </a:r>
            <a:endParaRPr lang="en-GB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92505" y="2213803"/>
            <a:ext cx="9556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NĒ</a:t>
            </a:r>
            <a:endParaRPr lang="en-GB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41884770"/>
      </p:ext>
    </p:extLst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name="Oriel">
  <a:themeElements>
    <a:clrScheme name="Grayscale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</TotalTime>
  <Words>921</Words>
  <Application>Microsoft Office PowerPoint</Application>
  <PresentationFormat>On-screen Show (16:9)</PresentationFormat>
  <Paragraphs>72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Noto Sans Symbols</vt:lpstr>
      <vt:lpstr>Verdana</vt:lpstr>
      <vt:lpstr>Calibri</vt:lpstr>
      <vt:lpstr>Century Schoolbook</vt:lpstr>
      <vt:lpstr>Times New Roman</vt:lpstr>
      <vt:lpstr>Arial</vt:lpstr>
      <vt:lpstr>Arial Narrow</vt:lpstr>
      <vt:lpstr>Symbol</vt:lpstr>
      <vt:lpstr>Oriel</vt:lpstr>
      <vt:lpstr>Mērnieku aptauja 2021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Klientu aptauja 2021</dc:title>
  <dc:creator>Supervisor</dc:creator>
  <cp:lastModifiedBy>Hardijs Lāns</cp:lastModifiedBy>
  <cp:revision>35</cp:revision>
  <dcterms:created xsi:type="dcterms:W3CDTF">2002-07-31T15:35:30Z</dcterms:created>
  <dcterms:modified xsi:type="dcterms:W3CDTF">2021-08-09T16:59:12Z</dcterms:modified>
</cp:coreProperties>
</file>