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317" r:id="rId5"/>
    <p:sldId id="318" r:id="rId6"/>
    <p:sldId id="319" r:id="rId7"/>
    <p:sldId id="320" r:id="rId8"/>
    <p:sldId id="321" r:id="rId9"/>
    <p:sldId id="322" r:id="rId10"/>
    <p:sldId id="323" r:id="rId11"/>
  </p:sldIdLst>
  <p:sldSz cx="9144000" cy="5143500" type="screen16x9"/>
  <p:notesSz cx="6808788" cy="9942513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Schoolbook" panose="02040604050505020304" pitchFamily="18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000000"/>
          </p15:clr>
        </p15:guide>
        <p15:guide id="2" pos="2146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9" roundtripDataSignature="AMtx7mgm2GNmk1X3LkNJ/rpUlS1gjbi2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699EFC-26AD-4E82-A436-46F3A43B764D}">
  <a:tblStyle styleId="{A5699EFC-26AD-4E82-A436-46F3A43B764D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7FCDE76-403D-4B75-B014-BD84C01F1F15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79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8" Type="http://schemas.openxmlformats.org/officeDocument/2006/relationships/slide" Target="slides/slide7.xml"/><Relationship Id="rId8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ns%20disks\E\VZD\2020_2021\Dati_Mernieku%20aptaujai\DATA_VZDmerniekuaptauja_Gala_dati_mernieki_157_LIENE_Sakarto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ns%20disks\E\VZD\2020_2021\Dati_Mernieku%20aptaujai\DATA_VZDmerniekuaptauja_Gala_dati_mernieki_157_LIENE_Sakartot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ns%20disks\E\VZD\2020_2021\Dati_Mernieku%20aptaujai\DATA_VZDmerniekuaptauja_Gala_dati_mernieki_157_LIENE_Sakarto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ns%20disks\E\VZD\2020_2021\Dati_Mernieku%20aptaujai\DATA_VZDmerniekuaptauja_Gala_dati_mernieki_157_LIENE_Sakartot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ns%20disks\E\VZD\2020_2021\Dati_Mernieku%20aptaujai\DATA_VZDmerniekuaptauja_Gala_dati_mernieki_157_LIENE_Sakartot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ns%20disks\E\VZD\2020_2021\Dati_Mernieku%20aptaujai\DATA_VZDmerniekuaptauja_Gala_dati_mernieki_157_LIENE_Sakartot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ns%20disks\E\VZD\2020_2021\Dati_Mernieku%20aptaujai\DATA_VZDmerniekuaptauja_Gala_dati_mernieki_157_LIENE_Sakartot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ns%20disks\E\VZD\2020_2021\Dati_Mernieku%20aptaujai\DATA_VZDmerniekuaptauja_Gala_dati_mernieki_157_LIENE_Sakartot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ans%20disks\E\VZD\2020_2021\Dati_Mernieku%20aptaujai\DATA_VZDmerniekuaptauja_Gala_dati_mernieki_157_LIENE_Sakarto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1. Lūdzu novērtējiet pašreizējo sadarbību ar VZD: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'[DATA_VZDmerniekuaptauja_Gala_dati_mernieki_157_LIENE_Sakartots.xls]1.jaut.'!$A$80</c:f>
              <c:strCache>
                <c:ptCount val="1"/>
                <c:pt idx="0">
                  <c:v>Ļoti labi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'[DATA_VZDmerniekuaptauja_Gala_dati_mernieki_157_LIENE_Sakartots.xls]1.jaut.'!$B$79:$H$79</c:f>
              <c:strCache>
                <c:ptCount val="7"/>
                <c:pt idx="0">
                  <c:v>VZD darbinieki ir zinoši un profesionāli</c:v>
                </c:pt>
                <c:pt idx="1">
                  <c:v>VZD darbinieki labprāt sniedz metodisko atbalstu</c:v>
                </c:pt>
                <c:pt idx="2">
                  <c:v>VZD darbinieki ir vērsti uz sadarbību</c:v>
                </c:pt>
                <c:pt idx="3">
                  <c:v> E-pakalpojumu piedāvājums www.kadastrs.lv</c:v>
                </c:pt>
                <c:pt idx="4">
                  <c:v> Konsultācijas pa informatīvo tālruni</c:v>
                </c:pt>
                <c:pt idx="5">
                  <c:v> Konsultācijas klientu apkalpošanas centrā</c:v>
                </c:pt>
                <c:pt idx="6">
                  <c:v>Konsultācijas pa e-pastu</c:v>
                </c:pt>
              </c:strCache>
            </c:strRef>
          </c:cat>
          <c:val>
            <c:numRef>
              <c:f>'[DATA_VZDmerniekuaptauja_Gala_dati_mernieki_157_LIENE_Sakartots.xls]1.jaut.'!$B$80:$H$80</c:f>
              <c:numCache>
                <c:formatCode>0%</c:formatCode>
                <c:ptCount val="7"/>
                <c:pt idx="0">
                  <c:v>0.1377245508982036</c:v>
                </c:pt>
                <c:pt idx="1">
                  <c:v>0.18562874251497005</c:v>
                </c:pt>
                <c:pt idx="2">
                  <c:v>0.16766467065868262</c:v>
                </c:pt>
                <c:pt idx="3">
                  <c:v>0.19161676646706588</c:v>
                </c:pt>
                <c:pt idx="4">
                  <c:v>0.11377245508982035</c:v>
                </c:pt>
                <c:pt idx="5">
                  <c:v>0.19161676646706588</c:v>
                </c:pt>
                <c:pt idx="6">
                  <c:v>0.1377245508982036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5-4E88-BD9A-1FD43C72769A}"/>
            </c:ext>
          </c:extLst>
        </c:ser>
        <c:ser>
          <c:idx val="1"/>
          <c:order val="1"/>
          <c:tx>
            <c:strRef>
              <c:f>'[DATA_VZDmerniekuaptauja_Gala_dati_mernieki_157_LIENE_Sakartots.xls]1.jaut.'!$A$81</c:f>
              <c:strCache>
                <c:ptCount val="1"/>
                <c:pt idx="0">
                  <c:v>Labi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'[DATA_VZDmerniekuaptauja_Gala_dati_mernieki_157_LIENE_Sakartots.xls]1.jaut.'!$B$79:$H$79</c:f>
              <c:strCache>
                <c:ptCount val="7"/>
                <c:pt idx="0">
                  <c:v>VZD darbinieki ir zinoši un profesionāli</c:v>
                </c:pt>
                <c:pt idx="1">
                  <c:v>VZD darbinieki labprāt sniedz metodisko atbalstu</c:v>
                </c:pt>
                <c:pt idx="2">
                  <c:v>VZD darbinieki ir vērsti uz sadarbību</c:v>
                </c:pt>
                <c:pt idx="3">
                  <c:v> E-pakalpojumu piedāvājums www.kadastrs.lv</c:v>
                </c:pt>
                <c:pt idx="4">
                  <c:v> Konsultācijas pa informatīvo tālruni</c:v>
                </c:pt>
                <c:pt idx="5">
                  <c:v> Konsultācijas klientu apkalpošanas centrā</c:v>
                </c:pt>
                <c:pt idx="6">
                  <c:v>Konsultācijas pa e-pastu</c:v>
                </c:pt>
              </c:strCache>
            </c:strRef>
          </c:cat>
          <c:val>
            <c:numRef>
              <c:f>'[DATA_VZDmerniekuaptauja_Gala_dati_mernieki_157_LIENE_Sakartots.xls]1.jaut.'!$B$81:$H$81</c:f>
              <c:numCache>
                <c:formatCode>0%</c:formatCode>
                <c:ptCount val="7"/>
                <c:pt idx="0">
                  <c:v>0.56287425149700598</c:v>
                </c:pt>
                <c:pt idx="1">
                  <c:v>0.44311377245508982</c:v>
                </c:pt>
                <c:pt idx="2">
                  <c:v>0.50898203592814373</c:v>
                </c:pt>
                <c:pt idx="3">
                  <c:v>0.56287425149700598</c:v>
                </c:pt>
                <c:pt idx="4">
                  <c:v>0.3413173652694611</c:v>
                </c:pt>
                <c:pt idx="5">
                  <c:v>0.3532934131736527</c:v>
                </c:pt>
                <c:pt idx="6">
                  <c:v>0.44910179640718562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5-4E88-BD9A-1FD43C72769A}"/>
            </c:ext>
          </c:extLst>
        </c:ser>
        <c:ser>
          <c:idx val="2"/>
          <c:order val="2"/>
          <c:tx>
            <c:strRef>
              <c:f>'[DATA_VZDmerniekuaptauja_Gala_dati_mernieki_157_LIENE_Sakartots.xls]1.jaut.'!$A$82</c:f>
              <c:strCache>
                <c:ptCount val="1"/>
                <c:pt idx="0">
                  <c:v>Apmierinoši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'[DATA_VZDmerniekuaptauja_Gala_dati_mernieki_157_LIENE_Sakartots.xls]1.jaut.'!$B$79:$H$79</c:f>
              <c:strCache>
                <c:ptCount val="7"/>
                <c:pt idx="0">
                  <c:v>VZD darbinieki ir zinoši un profesionāli</c:v>
                </c:pt>
                <c:pt idx="1">
                  <c:v>VZD darbinieki labprāt sniedz metodisko atbalstu</c:v>
                </c:pt>
                <c:pt idx="2">
                  <c:v>VZD darbinieki ir vērsti uz sadarbību</c:v>
                </c:pt>
                <c:pt idx="3">
                  <c:v> E-pakalpojumu piedāvājums www.kadastrs.lv</c:v>
                </c:pt>
                <c:pt idx="4">
                  <c:v> Konsultācijas pa informatīvo tālruni</c:v>
                </c:pt>
                <c:pt idx="5">
                  <c:v> Konsultācijas klientu apkalpošanas centrā</c:v>
                </c:pt>
                <c:pt idx="6">
                  <c:v>Konsultācijas pa e-pastu</c:v>
                </c:pt>
              </c:strCache>
            </c:strRef>
          </c:cat>
          <c:val>
            <c:numRef>
              <c:f>'[DATA_VZDmerniekuaptauja_Gala_dati_mernieki_157_LIENE_Sakartots.xls]1.jaut.'!$B$82:$H$82</c:f>
              <c:numCache>
                <c:formatCode>0%</c:formatCode>
                <c:ptCount val="7"/>
                <c:pt idx="0">
                  <c:v>0.19760479041916168</c:v>
                </c:pt>
                <c:pt idx="1">
                  <c:v>0.17964071856287425</c:v>
                </c:pt>
                <c:pt idx="2">
                  <c:v>0.1497005988023952</c:v>
                </c:pt>
                <c:pt idx="3">
                  <c:v>0.1437125748502994</c:v>
                </c:pt>
                <c:pt idx="4">
                  <c:v>0.1437125748502994</c:v>
                </c:pt>
                <c:pt idx="5">
                  <c:v>0.1437125748502994</c:v>
                </c:pt>
                <c:pt idx="6">
                  <c:v>0.17964071856287425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F5-4E88-BD9A-1FD43C72769A}"/>
            </c:ext>
          </c:extLst>
        </c:ser>
        <c:ser>
          <c:idx val="3"/>
          <c:order val="3"/>
          <c:tx>
            <c:strRef>
              <c:f>'[DATA_VZDmerniekuaptauja_Gala_dati_mernieki_157_LIENE_Sakartots.xls]1.jaut.'!$A$83</c:f>
              <c:strCache>
                <c:ptCount val="1"/>
                <c:pt idx="0">
                  <c:v>Neapmierinoši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'[DATA_VZDmerniekuaptauja_Gala_dati_mernieki_157_LIENE_Sakartots.xls]1.jaut.'!$B$79:$H$79</c:f>
              <c:strCache>
                <c:ptCount val="7"/>
                <c:pt idx="0">
                  <c:v>VZD darbinieki ir zinoši un profesionāli</c:v>
                </c:pt>
                <c:pt idx="1">
                  <c:v>VZD darbinieki labprāt sniedz metodisko atbalstu</c:v>
                </c:pt>
                <c:pt idx="2">
                  <c:v>VZD darbinieki ir vērsti uz sadarbību</c:v>
                </c:pt>
                <c:pt idx="3">
                  <c:v> E-pakalpojumu piedāvājums www.kadastrs.lv</c:v>
                </c:pt>
                <c:pt idx="4">
                  <c:v> Konsultācijas pa informatīvo tālruni</c:v>
                </c:pt>
                <c:pt idx="5">
                  <c:v> Konsultācijas klientu apkalpošanas centrā</c:v>
                </c:pt>
                <c:pt idx="6">
                  <c:v>Konsultācijas pa e-pastu</c:v>
                </c:pt>
              </c:strCache>
            </c:strRef>
          </c:cat>
          <c:val>
            <c:numRef>
              <c:f>'[DATA_VZDmerniekuaptauja_Gala_dati_mernieki_157_LIENE_Sakartots.xls]1.jaut.'!$B$83:$H$83</c:f>
              <c:numCache>
                <c:formatCode>0%</c:formatCode>
                <c:ptCount val="7"/>
                <c:pt idx="0">
                  <c:v>2.3952095808383235E-2</c:v>
                </c:pt>
                <c:pt idx="1">
                  <c:v>5.9880239520958084E-2</c:v>
                </c:pt>
                <c:pt idx="2">
                  <c:v>7.1856287425149698E-2</c:v>
                </c:pt>
                <c:pt idx="3">
                  <c:v>8.3832335329341312E-2</c:v>
                </c:pt>
                <c:pt idx="4">
                  <c:v>5.3892215568862277E-2</c:v>
                </c:pt>
                <c:pt idx="5">
                  <c:v>2.9940119760479042E-2</c:v>
                </c:pt>
                <c:pt idx="6">
                  <c:v>6.5868263473053898E-2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F5-4E88-BD9A-1FD43C72769A}"/>
            </c:ext>
          </c:extLst>
        </c:ser>
        <c:ser>
          <c:idx val="4"/>
          <c:order val="4"/>
          <c:tx>
            <c:strRef>
              <c:f>'[DATA_VZDmerniekuaptauja_Gala_dati_mernieki_157_LIENE_Sakartots.xls]1.jaut.'!$A$84</c:f>
              <c:strCache>
                <c:ptCount val="1"/>
                <c:pt idx="0">
                  <c:v>Nav vērtējuma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'[DATA_VZDmerniekuaptauja_Gala_dati_mernieki_157_LIENE_Sakartots.xls]1.jaut.'!$B$79:$H$79</c:f>
              <c:strCache>
                <c:ptCount val="7"/>
                <c:pt idx="0">
                  <c:v>VZD darbinieki ir zinoši un profesionāli</c:v>
                </c:pt>
                <c:pt idx="1">
                  <c:v>VZD darbinieki labprāt sniedz metodisko atbalstu</c:v>
                </c:pt>
                <c:pt idx="2">
                  <c:v>VZD darbinieki ir vērsti uz sadarbību</c:v>
                </c:pt>
                <c:pt idx="3">
                  <c:v> E-pakalpojumu piedāvājums www.kadastrs.lv</c:v>
                </c:pt>
                <c:pt idx="4">
                  <c:v> Konsultācijas pa informatīvo tālruni</c:v>
                </c:pt>
                <c:pt idx="5">
                  <c:v> Konsultācijas klientu apkalpošanas centrā</c:v>
                </c:pt>
                <c:pt idx="6">
                  <c:v>Konsultācijas pa e-pastu</c:v>
                </c:pt>
              </c:strCache>
            </c:strRef>
          </c:cat>
          <c:val>
            <c:numRef>
              <c:f>'[DATA_VZDmerniekuaptauja_Gala_dati_mernieki_157_LIENE_Sakartots.xls]1.jaut.'!$B$84:$H$84</c:f>
              <c:numCache>
                <c:formatCode>0%</c:formatCode>
                <c:ptCount val="7"/>
                <c:pt idx="0">
                  <c:v>7.7844311377245512E-2</c:v>
                </c:pt>
                <c:pt idx="1">
                  <c:v>0.1317365269461078</c:v>
                </c:pt>
                <c:pt idx="2">
                  <c:v>0.10179640718562874</c:v>
                </c:pt>
                <c:pt idx="3">
                  <c:v>1.7964071856287425E-2</c:v>
                </c:pt>
                <c:pt idx="4">
                  <c:v>0.3473053892215569</c:v>
                </c:pt>
                <c:pt idx="5">
                  <c:v>0.28143712574850299</c:v>
                </c:pt>
                <c:pt idx="6">
                  <c:v>0.16766467065868262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F5-4E88-BD9A-1FD43C7276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2423936"/>
        <c:axId val="142425472"/>
      </c:barChart>
      <c:catAx>
        <c:axId val="142423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2425472"/>
        <c:crosses val="autoZero"/>
        <c:auto val="1"/>
        <c:lblAlgn val="ctr"/>
        <c:lblOffset val="100"/>
        <c:noMultiLvlLbl val="0"/>
      </c:catAx>
      <c:valAx>
        <c:axId val="1424254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24239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[DATA_VZDmerniekuaptauja_Gala_dati_mernieki_157_LIENE_Sakartots.xls]2.jaut.!PivotTable5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 </a:t>
            </a:r>
            <a:r>
              <a:rPr lang="lv-LV"/>
              <a:t>2. </a:t>
            </a:r>
            <a:r>
              <a:rPr lang="en-US"/>
              <a:t>Kā Jūs vērtējat sadarbību ar VZD pēdējo 2 gadu laikā?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'2.jaut.'!$B$3:$B$4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'2.jaut.'!$A$5:$A$9</c:f>
              <c:strCache>
                <c:ptCount val="4"/>
                <c:pt idx="0">
                  <c:v>Palikusi nemainīga</c:v>
                </c:pt>
                <c:pt idx="1">
                  <c:v>Uzlabojusies</c:v>
                </c:pt>
                <c:pt idx="2">
                  <c:v>Nezinu, nav viedokļa</c:v>
                </c:pt>
                <c:pt idx="3">
                  <c:v>Pasliktinājusies</c:v>
                </c:pt>
              </c:strCache>
            </c:strRef>
          </c:cat>
          <c:val>
            <c:numRef>
              <c:f>'2.jaut.'!$B$5:$B$9</c:f>
              <c:numCache>
                <c:formatCode>0%</c:formatCode>
                <c:ptCount val="4"/>
                <c:pt idx="0">
                  <c:v>0.50299401197604787</c:v>
                </c:pt>
                <c:pt idx="1">
                  <c:v>0.40119760479041916</c:v>
                </c:pt>
                <c:pt idx="2">
                  <c:v>7.1856287425149698E-2</c:v>
                </c:pt>
                <c:pt idx="3">
                  <c:v>2.3952095808383235E-2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A-4F8D-B716-DC8390496B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472704"/>
        <c:axId val="142474240"/>
      </c:barChart>
      <c:catAx>
        <c:axId val="1424727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2474240"/>
        <c:crosses val="autoZero"/>
        <c:auto val="1"/>
        <c:lblAlgn val="ctr"/>
        <c:lblOffset val="100"/>
        <c:noMultiLvlLbl val="0"/>
      </c:catAx>
      <c:valAx>
        <c:axId val="14247424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14247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[DATA_VZDmerniekuaptauja_Gala_dati_mernieki_157_LIENE_Sakartots.xls]3.-4.jaut.!PivotTable5</c:name>
    <c:fmtId val="-1"/>
  </c:pivotSource>
  <c:chart>
    <c:title>
      <c:tx>
        <c:rich>
          <a:bodyPr/>
          <a:lstStyle/>
          <a:p>
            <a:pPr>
              <a:defRPr sz="1600"/>
            </a:pPr>
            <a:r>
              <a:rPr lang="lv-LV" sz="1600"/>
              <a:t>Cik bieži pārlūkojat nozares aktualitātes VZD tīmekļvietnē vzd.gov.lv?</a:t>
            </a:r>
            <a:endParaRPr lang="en-US" sz="1600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'3.-4.jaut.'!$B$3:$B$4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/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9E9-479D-A097-8C7C0286B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'3.-4.jaut.'!$A$5:$A$9</c:f>
              <c:strCache>
                <c:ptCount val="4"/>
                <c:pt idx="0">
                  <c:v>Tikai konkrētas situācijas risināšanai</c:v>
                </c:pt>
                <c:pt idx="1">
                  <c:v>Vismaz reizi nedēļā</c:v>
                </c:pt>
                <c:pt idx="2">
                  <c:v>Vismaz reizi mēnesī</c:v>
                </c:pt>
                <c:pt idx="3">
                  <c:v>Neskatos nemaz</c:v>
                </c:pt>
              </c:strCache>
            </c:strRef>
          </c:cat>
          <c:val>
            <c:numRef>
              <c:f>'3.-4.jaut.'!$B$5:$B$9</c:f>
              <c:numCache>
                <c:formatCode>0%</c:formatCode>
                <c:ptCount val="4"/>
                <c:pt idx="0">
                  <c:v>0.54491017964071853</c:v>
                </c:pt>
                <c:pt idx="1">
                  <c:v>0.20359281437125748</c:v>
                </c:pt>
                <c:pt idx="2">
                  <c:v>0.20359281437125748</c:v>
                </c:pt>
                <c:pt idx="3">
                  <c:v>4.790419161676647E-2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E9-479D-A097-8C7C0286BE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510720"/>
        <c:axId val="142520704"/>
      </c:barChart>
      <c:catAx>
        <c:axId val="142510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2520704"/>
        <c:crosses val="autoZero"/>
        <c:auto val="1"/>
        <c:lblAlgn val="ctr"/>
        <c:lblOffset val="100"/>
        <c:noMultiLvlLbl val="0"/>
      </c:catAx>
      <c:valAx>
        <c:axId val="1425207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251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[DATA_VZDmerniekuaptauja_Gala_dati_mernieki_157_LIENE_Sakartots.xls]3.-4.jaut.!PivotTable2</c:name>
    <c:fmtId val="-1"/>
  </c:pivotSource>
  <c:chart>
    <c:title>
      <c:tx>
        <c:rich>
          <a:bodyPr/>
          <a:lstStyle/>
          <a:p>
            <a:pPr>
              <a:defRPr sz="1600"/>
            </a:pPr>
            <a:r>
              <a:rPr lang="lv-LV" sz="1600"/>
              <a:t>Cik bieži pārlūkojat nozares aktualitātes VZD tīmekļvietnē vzd.gov.lv?</a:t>
            </a:r>
            <a:endParaRPr lang="en-GB" sz="1600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'3.-4.jaut.'!$B$29:$B$30</c:f>
              <c:strCache>
                <c:ptCount val="1"/>
                <c:pt idx="0">
                  <c:v>Jā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'3.-4.jaut.'!$A$31:$A$35</c:f>
              <c:strCache>
                <c:ptCount val="4"/>
                <c:pt idx="0">
                  <c:v>Tikai konkrētas situācijas risināšanai</c:v>
                </c:pt>
                <c:pt idx="1">
                  <c:v>Vismaz reizi nedēļā</c:v>
                </c:pt>
                <c:pt idx="2">
                  <c:v>Vismaz reizi mēnesī</c:v>
                </c:pt>
                <c:pt idx="3">
                  <c:v>Neskatos nemaz</c:v>
                </c:pt>
              </c:strCache>
            </c:strRef>
          </c:cat>
          <c:val>
            <c:numRef>
              <c:f>'3.-4.jaut.'!$B$31:$B$35</c:f>
              <c:numCache>
                <c:formatCode>0%</c:formatCode>
                <c:ptCount val="4"/>
                <c:pt idx="0">
                  <c:v>0.28742514970059879</c:v>
                </c:pt>
                <c:pt idx="1">
                  <c:v>0.11377245508982035</c:v>
                </c:pt>
                <c:pt idx="2">
                  <c:v>8.3832335329341312E-2</c:v>
                </c:pt>
                <c:pt idx="3">
                  <c:v>1.1976047904191617E-2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B-49F0-B11B-4909A9629B94}"/>
            </c:ext>
          </c:extLst>
        </c:ser>
        <c:ser>
          <c:idx val="1"/>
          <c:order val="1"/>
          <c:tx>
            <c:strRef>
              <c:f>'3.-4.jaut.'!$C$29:$C$30</c:f>
              <c:strCache>
                <c:ptCount val="1"/>
                <c:pt idx="0">
                  <c:v>Nē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7777777777777776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BB-49F0-B11B-4909A9629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'3.-4.jaut.'!$A$31:$A$35</c:f>
              <c:strCache>
                <c:ptCount val="4"/>
                <c:pt idx="0">
                  <c:v>Tikai konkrētas situācijas risināšanai</c:v>
                </c:pt>
                <c:pt idx="1">
                  <c:v>Vismaz reizi nedēļā</c:v>
                </c:pt>
                <c:pt idx="2">
                  <c:v>Vismaz reizi mēnesī</c:v>
                </c:pt>
                <c:pt idx="3">
                  <c:v>Neskatos nemaz</c:v>
                </c:pt>
              </c:strCache>
            </c:strRef>
          </c:cat>
          <c:val>
            <c:numRef>
              <c:f>'3.-4.jaut.'!$C$31:$C$35</c:f>
              <c:numCache>
                <c:formatCode>0%</c:formatCode>
                <c:ptCount val="4"/>
                <c:pt idx="0">
                  <c:v>0.25748502994011974</c:v>
                </c:pt>
                <c:pt idx="1">
                  <c:v>8.9820359281437126E-2</c:v>
                </c:pt>
                <c:pt idx="2">
                  <c:v>0.11976047904191617</c:v>
                </c:pt>
                <c:pt idx="3">
                  <c:v>3.5928143712574849E-2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BB-49F0-B11B-4909A9629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623104"/>
        <c:axId val="142624640"/>
      </c:barChart>
      <c:catAx>
        <c:axId val="142623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2624640"/>
        <c:crosses val="autoZero"/>
        <c:auto val="1"/>
        <c:lblAlgn val="ctr"/>
        <c:lblOffset val="100"/>
        <c:noMultiLvlLbl val="0"/>
      </c:catAx>
      <c:valAx>
        <c:axId val="1426246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262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7366579177601"/>
          <c:y val="0.5157417961006453"/>
          <c:w val="0.16899300087489064"/>
          <c:h val="6.6786336291707299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[DATA_VZDmerniekuaptauja_Gala_dati_mernieki_157_LIENE_Sakartots.xls]3.-4.jaut.!PivotTable12</c:name>
    <c:fmtId val="-1"/>
  </c:pivotSource>
  <c:chart>
    <c:title>
      <c:tx>
        <c:rich>
          <a:bodyPr/>
          <a:lstStyle/>
          <a:p>
            <a:pPr>
              <a:defRPr sz="1400"/>
            </a:pPr>
            <a:r>
              <a:rPr lang="lv-LV" sz="1400" dirty="0"/>
              <a:t>Vai vzd.gov.lv pieejamie skaidrojumi un informācija ir pietiekama un saprotama?</a:t>
            </a:r>
            <a:endParaRPr lang="en-US" sz="1400" dirty="0"/>
          </a:p>
        </c:rich>
      </c:tx>
      <c:layout>
        <c:manualLayout>
          <c:xMode val="edge"/>
          <c:yMode val="edge"/>
          <c:x val="0.13"/>
          <c:y val="4.6296296296296294E-3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'3.-4.jaut.'!$B$13:$B$14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'3.-4.jaut.'!$A$15:$A$18</c:f>
              <c:strCache>
                <c:ptCount val="3"/>
                <c:pt idx="0">
                  <c:v>Pietiekama un saprotama</c:v>
                </c:pt>
                <c:pt idx="1">
                  <c:v>Saprotama, bet nepietiekama</c:v>
                </c:pt>
                <c:pt idx="2">
                  <c:v>Nav saprotama</c:v>
                </c:pt>
              </c:strCache>
            </c:strRef>
          </c:cat>
          <c:val>
            <c:numRef>
              <c:f>'3.-4.jaut.'!$B$15:$B$18</c:f>
              <c:numCache>
                <c:formatCode>0%</c:formatCode>
                <c:ptCount val="3"/>
                <c:pt idx="0">
                  <c:v>0.70658682634730541</c:v>
                </c:pt>
                <c:pt idx="1">
                  <c:v>0.25149700598802394</c:v>
                </c:pt>
                <c:pt idx="2">
                  <c:v>4.1916167664670656E-2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9-412C-8576-EDF459C27F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683136"/>
        <c:axId val="142693120"/>
      </c:barChart>
      <c:catAx>
        <c:axId val="142683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2693120"/>
        <c:crosses val="autoZero"/>
        <c:auto val="1"/>
        <c:lblAlgn val="ctr"/>
        <c:lblOffset val="100"/>
        <c:noMultiLvlLbl val="0"/>
      </c:catAx>
      <c:valAx>
        <c:axId val="1426931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268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[DATA_VZDmerniekuaptauja_Gala_dati_mernieki_157_LIENE_Sakartots.xls]3.-4.jaut.!PivotTable13</c:name>
    <c:fmtId val="-1"/>
  </c:pivotSource>
  <c:chart>
    <c:title>
      <c:tx>
        <c:rich>
          <a:bodyPr/>
          <a:lstStyle/>
          <a:p>
            <a:pPr>
              <a:defRPr sz="1400"/>
            </a:pPr>
            <a:r>
              <a:rPr lang="lv-LV" sz="1400" dirty="0"/>
              <a:t>Vai vzd.gov.lv pieejamie skaidrojumi un informācija ir pietiekama un saprotama?</a:t>
            </a:r>
            <a:endParaRPr lang="en-GB" sz="1400" dirty="0"/>
          </a:p>
        </c:rich>
      </c:tx>
      <c:layout>
        <c:manualLayout>
          <c:xMode val="edge"/>
          <c:yMode val="edge"/>
          <c:x val="0.10055312402284021"/>
          <c:y val="4.6296296296296294E-3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'3.-4.jaut.'!$E$13:$E$14</c:f>
              <c:strCache>
                <c:ptCount val="1"/>
                <c:pt idx="0">
                  <c:v>Tikai konkrētas situācijas risināšanai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'3.-4.jaut.'!$D$15:$D$18</c:f>
              <c:strCache>
                <c:ptCount val="3"/>
                <c:pt idx="0">
                  <c:v>Pietiekama un saprotama</c:v>
                </c:pt>
                <c:pt idx="1">
                  <c:v>Saprotama, bet nepietiekama</c:v>
                </c:pt>
                <c:pt idx="2">
                  <c:v>Nav saprotama</c:v>
                </c:pt>
              </c:strCache>
            </c:strRef>
          </c:cat>
          <c:val>
            <c:numRef>
              <c:f>'3.-4.jaut.'!$E$15:$E$18</c:f>
              <c:numCache>
                <c:formatCode>0%</c:formatCode>
                <c:ptCount val="3"/>
                <c:pt idx="0">
                  <c:v>0.7142857142857143</c:v>
                </c:pt>
                <c:pt idx="1">
                  <c:v>0.23076923076923078</c:v>
                </c:pt>
                <c:pt idx="2">
                  <c:v>5.4945054945054944E-2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D-4047-AE95-E9315E18CD18}"/>
            </c:ext>
          </c:extLst>
        </c:ser>
        <c:ser>
          <c:idx val="1"/>
          <c:order val="1"/>
          <c:tx>
            <c:strRef>
              <c:f>'3.-4.jaut.'!$F$13:$F$14</c:f>
              <c:strCache>
                <c:ptCount val="1"/>
                <c:pt idx="0">
                  <c:v>Vismaz reizi mēnesī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'3.-4.jaut.'!$D$15:$D$18</c:f>
              <c:strCache>
                <c:ptCount val="3"/>
                <c:pt idx="0">
                  <c:v>Pietiekama un saprotama</c:v>
                </c:pt>
                <c:pt idx="1">
                  <c:v>Saprotama, bet nepietiekama</c:v>
                </c:pt>
                <c:pt idx="2">
                  <c:v>Nav saprotama</c:v>
                </c:pt>
              </c:strCache>
            </c:strRef>
          </c:cat>
          <c:val>
            <c:numRef>
              <c:f>'3.-4.jaut.'!$F$15:$F$18</c:f>
              <c:numCache>
                <c:formatCode>0%</c:formatCode>
                <c:ptCount val="3"/>
                <c:pt idx="0">
                  <c:v>0.70588235294117652</c:v>
                </c:pt>
                <c:pt idx="1">
                  <c:v>0.26470588235294118</c:v>
                </c:pt>
                <c:pt idx="2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9D-4047-AE95-E9315E18CD18}"/>
            </c:ext>
          </c:extLst>
        </c:ser>
        <c:ser>
          <c:idx val="2"/>
          <c:order val="2"/>
          <c:tx>
            <c:strRef>
              <c:f>'3.-4.jaut.'!$G$13:$G$14</c:f>
              <c:strCache>
                <c:ptCount val="1"/>
                <c:pt idx="0">
                  <c:v>Vismaz reizi nedēļā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'3.-4.jaut.'!$D$15:$D$18</c:f>
              <c:strCache>
                <c:ptCount val="3"/>
                <c:pt idx="0">
                  <c:v>Pietiekama un saprotama</c:v>
                </c:pt>
                <c:pt idx="1">
                  <c:v>Saprotama, bet nepietiekama</c:v>
                </c:pt>
                <c:pt idx="2">
                  <c:v>Nav saprotama</c:v>
                </c:pt>
              </c:strCache>
            </c:strRef>
          </c:cat>
          <c:val>
            <c:numRef>
              <c:f>'3.-4.jaut.'!$G$15:$G$18</c:f>
              <c:numCache>
                <c:formatCode>0%</c:formatCode>
                <c:ptCount val="3"/>
                <c:pt idx="0">
                  <c:v>0.6470588235294118</c:v>
                </c:pt>
                <c:pt idx="1">
                  <c:v>0.3235294117647059</c:v>
                </c:pt>
                <c:pt idx="2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9D-4047-AE95-E9315E18CD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720384"/>
        <c:axId val="142734464"/>
      </c:barChart>
      <c:catAx>
        <c:axId val="142720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2734464"/>
        <c:crosses val="autoZero"/>
        <c:auto val="1"/>
        <c:lblAlgn val="ctr"/>
        <c:lblOffset val="100"/>
        <c:noMultiLvlLbl val="0"/>
      </c:catAx>
      <c:valAx>
        <c:axId val="1427344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272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62653583156129"/>
          <c:y val="0.23748468941382328"/>
          <c:w val="0.32255000640077075"/>
          <c:h val="0.50115157480314965"/>
        </c:manualLayout>
      </c:layout>
      <c:overlay val="1"/>
      <c:txPr>
        <a:bodyPr/>
        <a:lstStyle/>
        <a:p>
          <a:pPr>
            <a:defRPr b="0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 5. Kā Jūs vērtējat VZD pieejamo atbalstu problēmsituāciju risināšanā?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'[DATA_VZDmerniekuaptauja_Gala_dati_mernieki_157_LIENE_Sakartots.xls]5.jaut.'!$A$49</c:f>
              <c:strCache>
                <c:ptCount val="1"/>
                <c:pt idx="0">
                  <c:v> Pa e-pastu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'[DATA_VZDmerniekuaptauja_Gala_dati_mernieki_157_LIENE_Sakartots.xls]5.jaut.'!$B$48:$F$48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'[DATA_VZDmerniekuaptauja_Gala_dati_mernieki_157_LIENE_Sakartots.xls]5.jaut.'!$B$49:$F$49</c:f>
              <c:numCache>
                <c:formatCode>0%</c:formatCode>
                <c:ptCount val="5"/>
                <c:pt idx="0">
                  <c:v>0.19760479041916168</c:v>
                </c:pt>
                <c:pt idx="1">
                  <c:v>0.40119760479041916</c:v>
                </c:pt>
                <c:pt idx="2">
                  <c:v>0.18562874251497005</c:v>
                </c:pt>
                <c:pt idx="3">
                  <c:v>4.1916167664670656E-2</c:v>
                </c:pt>
                <c:pt idx="4">
                  <c:v>2.9940119760479042E-2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D-47D5-B1A0-D4C10CF05630}"/>
            </c:ext>
          </c:extLst>
        </c:ser>
        <c:ser>
          <c:idx val="1"/>
          <c:order val="1"/>
          <c:tx>
            <c:strRef>
              <c:f>'[DATA_VZDmerniekuaptauja_Gala_dati_mernieki_157_LIENE_Sakartots.xls]5.jaut.'!$A$50</c:f>
              <c:strCache>
                <c:ptCount val="1"/>
                <c:pt idx="0">
                  <c:v>Pa telefonu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'[DATA_VZDmerniekuaptauja_Gala_dati_mernieki_157_LIENE_Sakartots.xls]5.jaut.'!$B$48:$F$48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'[DATA_VZDmerniekuaptauja_Gala_dati_mernieki_157_LIENE_Sakartots.xls]5.jaut.'!$B$50:$F$50</c:f>
              <c:numCache>
                <c:formatCode>0%</c:formatCode>
                <c:ptCount val="5"/>
                <c:pt idx="0">
                  <c:v>0.22155688622754491</c:v>
                </c:pt>
                <c:pt idx="1">
                  <c:v>0.33532934131736525</c:v>
                </c:pt>
                <c:pt idx="2">
                  <c:v>0.1317365269461078</c:v>
                </c:pt>
                <c:pt idx="3">
                  <c:v>5.3892215568862277E-2</c:v>
                </c:pt>
                <c:pt idx="4">
                  <c:v>3.5928143712574849E-2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4D-47D5-B1A0-D4C10CF05630}"/>
            </c:ext>
          </c:extLst>
        </c:ser>
        <c:ser>
          <c:idx val="2"/>
          <c:order val="2"/>
          <c:tx>
            <c:strRef>
              <c:f>'[DATA_VZDmerniekuaptauja_Gala_dati_mernieki_157_LIENE_Sakartots.xls]5.jaut.'!$A$51</c:f>
              <c:strCache>
                <c:ptCount val="1"/>
                <c:pt idx="0">
                  <c:v>KAC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'[DATA_VZDmerniekuaptauja_Gala_dati_mernieki_157_LIENE_Sakartots.xls]5.jaut.'!$B$48:$F$48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'[DATA_VZDmerniekuaptauja_Gala_dati_mernieki_157_LIENE_Sakartots.xls]5.jaut.'!$B$51:$F$51</c:f>
              <c:numCache>
                <c:formatCode>0%</c:formatCode>
                <c:ptCount val="5"/>
                <c:pt idx="0">
                  <c:v>0.22155688622754491</c:v>
                </c:pt>
                <c:pt idx="1">
                  <c:v>0.26946107784431139</c:v>
                </c:pt>
                <c:pt idx="2">
                  <c:v>9.580838323353294E-2</c:v>
                </c:pt>
                <c:pt idx="3">
                  <c:v>4.1916167664670656E-2</c:v>
                </c:pt>
                <c:pt idx="4">
                  <c:v>5.9880239520958087E-3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4D-47D5-B1A0-D4C10CF056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859264"/>
        <c:axId val="142865152"/>
      </c:barChart>
      <c:catAx>
        <c:axId val="14285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2865152"/>
        <c:crosses val="autoZero"/>
        <c:auto val="1"/>
        <c:lblAlgn val="ctr"/>
        <c:lblOffset val="100"/>
        <c:noMultiLvlLbl val="0"/>
      </c:catAx>
      <c:valAx>
        <c:axId val="1428651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285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61766231029603"/>
          <c:y val="0.22724607825655502"/>
          <c:w val="0.23932164511753695"/>
          <c:h val="0.3476597881588156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/>
              <a:t>6. </a:t>
            </a:r>
            <a:r>
              <a:rPr lang="en-GB"/>
              <a:t>Lūdzu novērtējiet portāla www.kadastrs.lv lietojamību: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'[DATA_VZDmerniekuaptauja_Gala_dati_mernieki_157_LIENE_Sakartots.xls]6.jaut.'!$A$99</c:f>
              <c:strCache>
                <c:ptCount val="1"/>
                <c:pt idx="0">
                  <c:v>Ļoti vienkārša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'[DATA_VZDmerniekuaptauja_Gala_dati_mernieki_157_LIENE_Sakartots.xls]6.jaut.'!$B$98:$J$98</c:f>
              <c:strCache>
                <c:ptCount val="9"/>
                <c:pt idx="0">
                  <c:v>Informācijas sagatavošana zemes kadastrālajai uzmērīšanai (ZKU)</c:v>
                </c:pt>
                <c:pt idx="1">
                  <c:v>Informācijas sagatavošana zems ierīcības projekta izstrādei</c:v>
                </c:pt>
                <c:pt idx="2">
                  <c:v> Informācijas sagatavošana topogrāfiskajai uzmērīšanai</c:v>
                </c:pt>
                <c:pt idx="3">
                  <c:v>ZKU lietas iesniegšana</c:v>
                </c:pt>
                <c:pt idx="4">
                  <c:v>Jaunu kadastra apzīmējumu pieprasīšana</c:v>
                </c:pt>
                <c:pt idx="5">
                  <c:v>Arhīva materiālu pieprasīšana</c:v>
                </c:pt>
                <c:pt idx="6">
                  <c:v>Kadastra kartes lietošana</c:v>
                </c:pt>
                <c:pt idx="7">
                  <c:v>Kadastra grupas lejupielāde</c:v>
                </c:pt>
                <c:pt idx="8">
                  <c:v>Sadaļas “MANS KONTS” lietošana</c:v>
                </c:pt>
              </c:strCache>
            </c:strRef>
          </c:cat>
          <c:val>
            <c:numRef>
              <c:f>'[DATA_VZDmerniekuaptauja_Gala_dati_mernieki_157_LIENE_Sakartots.xls]6.jaut.'!$B$99:$J$99</c:f>
              <c:numCache>
                <c:formatCode>0%</c:formatCode>
                <c:ptCount val="9"/>
                <c:pt idx="0">
                  <c:v>0.20958083832335328</c:v>
                </c:pt>
                <c:pt idx="1">
                  <c:v>0.15568862275449102</c:v>
                </c:pt>
                <c:pt idx="2">
                  <c:v>0.3532934131736527</c:v>
                </c:pt>
                <c:pt idx="3">
                  <c:v>0.15568862275449102</c:v>
                </c:pt>
                <c:pt idx="4">
                  <c:v>0.20958083832335328</c:v>
                </c:pt>
                <c:pt idx="5">
                  <c:v>0.1377245508982036</c:v>
                </c:pt>
                <c:pt idx="6">
                  <c:v>0.3712574850299401</c:v>
                </c:pt>
                <c:pt idx="7">
                  <c:v>8.3832335329341312E-2</c:v>
                </c:pt>
                <c:pt idx="8">
                  <c:v>0.20958083832335328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7-4BCA-9C9A-9158CED19E9A}"/>
            </c:ext>
          </c:extLst>
        </c:ser>
        <c:ser>
          <c:idx val="1"/>
          <c:order val="1"/>
          <c:tx>
            <c:strRef>
              <c:f>'[DATA_VZDmerniekuaptauja_Gala_dati_mernieki_157_LIENE_Sakartots.xls]6.jaut.'!$A$100</c:f>
              <c:strCache>
                <c:ptCount val="1"/>
                <c:pt idx="0">
                  <c:v>Vienkārša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'[DATA_VZDmerniekuaptauja_Gala_dati_mernieki_157_LIENE_Sakartots.xls]6.jaut.'!$B$98:$J$98</c:f>
              <c:strCache>
                <c:ptCount val="9"/>
                <c:pt idx="0">
                  <c:v>Informācijas sagatavošana zemes kadastrālajai uzmērīšanai (ZKU)</c:v>
                </c:pt>
                <c:pt idx="1">
                  <c:v>Informācijas sagatavošana zems ierīcības projekta izstrādei</c:v>
                </c:pt>
                <c:pt idx="2">
                  <c:v> Informācijas sagatavošana topogrāfiskajai uzmērīšanai</c:v>
                </c:pt>
                <c:pt idx="3">
                  <c:v>ZKU lietas iesniegšana</c:v>
                </c:pt>
                <c:pt idx="4">
                  <c:v>Jaunu kadastra apzīmējumu pieprasīšana</c:v>
                </c:pt>
                <c:pt idx="5">
                  <c:v>Arhīva materiālu pieprasīšana</c:v>
                </c:pt>
                <c:pt idx="6">
                  <c:v>Kadastra kartes lietošana</c:v>
                </c:pt>
                <c:pt idx="7">
                  <c:v>Kadastra grupas lejupielāde</c:v>
                </c:pt>
                <c:pt idx="8">
                  <c:v>Sadaļas “MANS KONTS” lietošana</c:v>
                </c:pt>
              </c:strCache>
            </c:strRef>
          </c:cat>
          <c:val>
            <c:numRef>
              <c:f>'[DATA_VZDmerniekuaptauja_Gala_dati_mernieki_157_LIENE_Sakartots.xls]6.jaut.'!$B$100:$J$100</c:f>
              <c:numCache>
                <c:formatCode>0%</c:formatCode>
                <c:ptCount val="9"/>
                <c:pt idx="0">
                  <c:v>0.40718562874251496</c:v>
                </c:pt>
                <c:pt idx="1">
                  <c:v>0.31736526946107785</c:v>
                </c:pt>
                <c:pt idx="2">
                  <c:v>0.42514970059880242</c:v>
                </c:pt>
                <c:pt idx="3">
                  <c:v>0.38922155688622756</c:v>
                </c:pt>
                <c:pt idx="4">
                  <c:v>0.39520958083832336</c:v>
                </c:pt>
                <c:pt idx="5">
                  <c:v>0.41317365269461076</c:v>
                </c:pt>
                <c:pt idx="6">
                  <c:v>0.50898203592814373</c:v>
                </c:pt>
                <c:pt idx="7">
                  <c:v>0.3652694610778443</c:v>
                </c:pt>
                <c:pt idx="8">
                  <c:v>0.57485029940119758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7-4BCA-9C9A-9158CED19E9A}"/>
            </c:ext>
          </c:extLst>
        </c:ser>
        <c:ser>
          <c:idx val="2"/>
          <c:order val="2"/>
          <c:tx>
            <c:strRef>
              <c:f>'[DATA_VZDmerniekuaptauja_Gala_dati_mernieki_157_LIENE_Sakartots.xls]6.jaut.'!$A$101</c:f>
              <c:strCache>
                <c:ptCount val="1"/>
                <c:pt idx="0">
                  <c:v>Sarežģīta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'[DATA_VZDmerniekuaptauja_Gala_dati_mernieki_157_LIENE_Sakartots.xls]6.jaut.'!$B$98:$J$98</c:f>
              <c:strCache>
                <c:ptCount val="9"/>
                <c:pt idx="0">
                  <c:v>Informācijas sagatavošana zemes kadastrālajai uzmērīšanai (ZKU)</c:v>
                </c:pt>
                <c:pt idx="1">
                  <c:v>Informācijas sagatavošana zems ierīcības projekta izstrādei</c:v>
                </c:pt>
                <c:pt idx="2">
                  <c:v> Informācijas sagatavošana topogrāfiskajai uzmērīšanai</c:v>
                </c:pt>
                <c:pt idx="3">
                  <c:v>ZKU lietas iesniegšana</c:v>
                </c:pt>
                <c:pt idx="4">
                  <c:v>Jaunu kadastra apzīmējumu pieprasīšana</c:v>
                </c:pt>
                <c:pt idx="5">
                  <c:v>Arhīva materiālu pieprasīšana</c:v>
                </c:pt>
                <c:pt idx="6">
                  <c:v>Kadastra kartes lietošana</c:v>
                </c:pt>
                <c:pt idx="7">
                  <c:v>Kadastra grupas lejupielāde</c:v>
                </c:pt>
                <c:pt idx="8">
                  <c:v>Sadaļas “MANS KONTS” lietošana</c:v>
                </c:pt>
              </c:strCache>
            </c:strRef>
          </c:cat>
          <c:val>
            <c:numRef>
              <c:f>'[DATA_VZDmerniekuaptauja_Gala_dati_mernieki_157_LIENE_Sakartots.xls]6.jaut.'!$B$101:$J$101</c:f>
              <c:numCache>
                <c:formatCode>0%</c:formatCode>
                <c:ptCount val="9"/>
                <c:pt idx="0">
                  <c:v>8.3832335329341312E-2</c:v>
                </c:pt>
                <c:pt idx="1">
                  <c:v>3.5928143712574849E-2</c:v>
                </c:pt>
                <c:pt idx="2">
                  <c:v>5.3892215568862277E-2</c:v>
                </c:pt>
                <c:pt idx="3">
                  <c:v>0.12574850299401197</c:v>
                </c:pt>
                <c:pt idx="4">
                  <c:v>7.7844311377245512E-2</c:v>
                </c:pt>
                <c:pt idx="5">
                  <c:v>0.16167664670658682</c:v>
                </c:pt>
                <c:pt idx="6">
                  <c:v>6.5868263473053898E-2</c:v>
                </c:pt>
                <c:pt idx="7">
                  <c:v>0.15568862275449102</c:v>
                </c:pt>
                <c:pt idx="8">
                  <c:v>0.1317365269461078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57-4BCA-9C9A-9158CED19E9A}"/>
            </c:ext>
          </c:extLst>
        </c:ser>
        <c:ser>
          <c:idx val="3"/>
          <c:order val="3"/>
          <c:tx>
            <c:strRef>
              <c:f>'[DATA_VZDmerniekuaptauja_Gala_dati_mernieki_157_LIENE_Sakartots.xls]6.jaut.'!$A$102</c:f>
              <c:strCache>
                <c:ptCount val="1"/>
                <c:pt idx="0">
                  <c:v>Ļoti sarežģīta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'[DATA_VZDmerniekuaptauja_Gala_dati_mernieki_157_LIENE_Sakartots.xls]6.jaut.'!$B$98:$J$98</c:f>
              <c:strCache>
                <c:ptCount val="9"/>
                <c:pt idx="0">
                  <c:v>Informācijas sagatavošana zemes kadastrālajai uzmērīšanai (ZKU)</c:v>
                </c:pt>
                <c:pt idx="1">
                  <c:v>Informācijas sagatavošana zems ierīcības projekta izstrādei</c:v>
                </c:pt>
                <c:pt idx="2">
                  <c:v> Informācijas sagatavošana topogrāfiskajai uzmērīšanai</c:v>
                </c:pt>
                <c:pt idx="3">
                  <c:v>ZKU lietas iesniegšana</c:v>
                </c:pt>
                <c:pt idx="4">
                  <c:v>Jaunu kadastra apzīmējumu pieprasīšana</c:v>
                </c:pt>
                <c:pt idx="5">
                  <c:v>Arhīva materiālu pieprasīšana</c:v>
                </c:pt>
                <c:pt idx="6">
                  <c:v>Kadastra kartes lietošana</c:v>
                </c:pt>
                <c:pt idx="7">
                  <c:v>Kadastra grupas lejupielāde</c:v>
                </c:pt>
                <c:pt idx="8">
                  <c:v>Sadaļas “MANS KONTS” lietošana</c:v>
                </c:pt>
              </c:strCache>
            </c:strRef>
          </c:cat>
          <c:val>
            <c:numRef>
              <c:f>'[DATA_VZDmerniekuaptauja_Gala_dati_mernieki_157_LIENE_Sakartots.xls]6.jaut.'!$B$102:$J$102</c:f>
              <c:numCache>
                <c:formatCode>0%</c:formatCode>
                <c:ptCount val="9"/>
                <c:pt idx="0">
                  <c:v>1.1976047904191617E-2</c:v>
                </c:pt>
                <c:pt idx="1">
                  <c:v>5.9880239520958087E-3</c:v>
                </c:pt>
                <c:pt idx="2">
                  <c:v>1.1976047904191617E-2</c:v>
                </c:pt>
                <c:pt idx="3">
                  <c:v>1.1976047904191617E-2</c:v>
                </c:pt>
                <c:pt idx="4">
                  <c:v>0</c:v>
                </c:pt>
                <c:pt idx="5">
                  <c:v>5.3892215568862277E-2</c:v>
                </c:pt>
                <c:pt idx="6">
                  <c:v>0</c:v>
                </c:pt>
                <c:pt idx="7">
                  <c:v>4.790419161676647E-2</c:v>
                </c:pt>
                <c:pt idx="8">
                  <c:v>1.1976047904191617E-2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57-4BCA-9C9A-9158CED19E9A}"/>
            </c:ext>
          </c:extLst>
        </c:ser>
        <c:ser>
          <c:idx val="4"/>
          <c:order val="4"/>
          <c:tx>
            <c:strRef>
              <c:f>'[DATA_VZDmerniekuaptauja_Gala_dati_mernieki_157_LIENE_Sakartots.xls]6.jaut.'!$A$103</c:f>
              <c:strCache>
                <c:ptCount val="1"/>
                <c:pt idx="0">
                  <c:v>Neizmantoju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'[DATA_VZDmerniekuaptauja_Gala_dati_mernieki_157_LIENE_Sakartots.xls]6.jaut.'!$B$98:$J$98</c:f>
              <c:strCache>
                <c:ptCount val="9"/>
                <c:pt idx="0">
                  <c:v>Informācijas sagatavošana zemes kadastrālajai uzmērīšanai (ZKU)</c:v>
                </c:pt>
                <c:pt idx="1">
                  <c:v>Informācijas sagatavošana zems ierīcības projekta izstrādei</c:v>
                </c:pt>
                <c:pt idx="2">
                  <c:v> Informācijas sagatavošana topogrāfiskajai uzmērīšanai</c:v>
                </c:pt>
                <c:pt idx="3">
                  <c:v>ZKU lietas iesniegšana</c:v>
                </c:pt>
                <c:pt idx="4">
                  <c:v>Jaunu kadastra apzīmējumu pieprasīšana</c:v>
                </c:pt>
                <c:pt idx="5">
                  <c:v>Arhīva materiālu pieprasīšana</c:v>
                </c:pt>
                <c:pt idx="6">
                  <c:v>Kadastra kartes lietošana</c:v>
                </c:pt>
                <c:pt idx="7">
                  <c:v>Kadastra grupas lejupielāde</c:v>
                </c:pt>
                <c:pt idx="8">
                  <c:v>Sadaļas “MANS KONTS” lietošana</c:v>
                </c:pt>
              </c:strCache>
            </c:strRef>
          </c:cat>
          <c:val>
            <c:numRef>
              <c:f>'[DATA_VZDmerniekuaptauja_Gala_dati_mernieki_157_LIENE_Sakartots.xls]6.jaut.'!$B$103:$J$103</c:f>
              <c:numCache>
                <c:formatCode>0%</c:formatCode>
                <c:ptCount val="9"/>
                <c:pt idx="0">
                  <c:v>0.28742514970059879</c:v>
                </c:pt>
                <c:pt idx="1">
                  <c:v>0.48502994011976047</c:v>
                </c:pt>
                <c:pt idx="2">
                  <c:v>0.15568862275449102</c:v>
                </c:pt>
                <c:pt idx="3">
                  <c:v>0.31736526946107785</c:v>
                </c:pt>
                <c:pt idx="4">
                  <c:v>0.31736526946107785</c:v>
                </c:pt>
                <c:pt idx="5">
                  <c:v>0.23353293413173654</c:v>
                </c:pt>
                <c:pt idx="6">
                  <c:v>5.3892215568862277E-2</c:v>
                </c:pt>
                <c:pt idx="7">
                  <c:v>0.3473053892215569</c:v>
                </c:pt>
                <c:pt idx="8">
                  <c:v>7.1856287425149698E-2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57-4BCA-9C9A-9158CED19E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3060992"/>
        <c:axId val="143062528"/>
      </c:barChart>
      <c:catAx>
        <c:axId val="143060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062528"/>
        <c:crosses val="autoZero"/>
        <c:auto val="1"/>
        <c:lblAlgn val="ctr"/>
        <c:lblOffset val="100"/>
        <c:noMultiLvlLbl val="0"/>
      </c:catAx>
      <c:valAx>
        <c:axId val="14306252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306099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9. </a:t>
            </a:r>
            <a:r>
              <a:rPr lang="en-GB" dirty="0" err="1"/>
              <a:t>Lūdzu</a:t>
            </a:r>
            <a:r>
              <a:rPr lang="en-GB" dirty="0"/>
              <a:t> </a:t>
            </a:r>
            <a:r>
              <a:rPr lang="en-GB" dirty="0" err="1"/>
              <a:t>novērtējiet</a:t>
            </a:r>
            <a:r>
              <a:rPr lang="en-GB" dirty="0"/>
              <a:t> </a:t>
            </a:r>
            <a:r>
              <a:rPr lang="en-GB" dirty="0" err="1"/>
              <a:t>Jūsu</a:t>
            </a:r>
            <a:r>
              <a:rPr lang="en-GB" dirty="0"/>
              <a:t> </a:t>
            </a:r>
            <a:r>
              <a:rPr lang="en-GB" dirty="0" err="1"/>
              <a:t>profesionālās</a:t>
            </a:r>
            <a:r>
              <a:rPr lang="en-GB" dirty="0"/>
              <a:t> </a:t>
            </a:r>
            <a:r>
              <a:rPr lang="en-GB" dirty="0" err="1"/>
              <a:t>darbības</a:t>
            </a:r>
            <a:r>
              <a:rPr lang="en-GB" dirty="0"/>
              <a:t> </a:t>
            </a:r>
            <a:r>
              <a:rPr lang="en-GB" dirty="0" err="1"/>
              <a:t>nodrošināšanai</a:t>
            </a:r>
            <a:r>
              <a:rPr lang="en-GB" dirty="0"/>
              <a:t> VZD </a:t>
            </a:r>
            <a:r>
              <a:rPr lang="en-GB" dirty="0" err="1"/>
              <a:t>sniegto</a:t>
            </a:r>
            <a:r>
              <a:rPr lang="en-GB" dirty="0"/>
              <a:t> </a:t>
            </a:r>
            <a:r>
              <a:rPr lang="en-GB" dirty="0" err="1"/>
              <a:t>pakalpojumu</a:t>
            </a:r>
            <a:r>
              <a:rPr lang="en-GB" dirty="0"/>
              <a:t> </a:t>
            </a:r>
            <a:r>
              <a:rPr lang="en-GB" dirty="0" err="1"/>
              <a:t>kvalitāti</a:t>
            </a:r>
            <a:r>
              <a:rPr lang="lv-LV" dirty="0"/>
              <a:t> skalā1-5</a:t>
            </a:r>
            <a:r>
              <a:rPr lang="en-GB" dirty="0"/>
              <a:t>: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'[DATA_VZDmerniekuaptauja_Gala_dati_mernieki_157_LIENE_Sakartots.xls]9.jaut.'!$B$67</c:f>
              <c:strCache>
                <c:ptCount val="1"/>
                <c:pt idx="0">
                  <c:v>Pasūtījumu izpildes termiņu ievērošana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'[DATA_VZDmerniekuaptauja_Gala_dati_mernieki_157_LIENE_Sakartots.xls]9.jaut.'!$A$68:$A$72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'[DATA_VZDmerniekuaptauja_Gala_dati_mernieki_157_LIENE_Sakartots.xls]9.jaut.'!$B$68:$B$72</c:f>
              <c:numCache>
                <c:formatCode>0%</c:formatCode>
                <c:ptCount val="5"/>
                <c:pt idx="0">
                  <c:v>2.3952095808383235E-2</c:v>
                </c:pt>
                <c:pt idx="1">
                  <c:v>3.5928143712574849E-2</c:v>
                </c:pt>
                <c:pt idx="2">
                  <c:v>0.11377245508982035</c:v>
                </c:pt>
                <c:pt idx="3">
                  <c:v>0.43113772455089822</c:v>
                </c:pt>
                <c:pt idx="4">
                  <c:v>0.28143712574850299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3-4F34-8A4D-E8B149F53C50}"/>
            </c:ext>
          </c:extLst>
        </c:ser>
        <c:ser>
          <c:idx val="1"/>
          <c:order val="1"/>
          <c:tx>
            <c:strRef>
              <c:f>'[DATA_VZDmerniekuaptauja_Gala_dati_mernieki_157_LIENE_Sakartots.xls]9.jaut.'!$C$67</c:f>
              <c:strCache>
                <c:ptCount val="1"/>
                <c:pt idx="0">
                  <c:v> Saņemto arhīva dokumentu kvalitāte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'[DATA_VZDmerniekuaptauja_Gala_dati_mernieki_157_LIENE_Sakartots.xls]9.jaut.'!$A$68:$A$72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'[DATA_VZDmerniekuaptauja_Gala_dati_mernieki_157_LIENE_Sakartots.xls]9.jaut.'!$C$68:$C$72</c:f>
              <c:numCache>
                <c:formatCode>0%</c:formatCode>
                <c:ptCount val="5"/>
                <c:pt idx="0">
                  <c:v>4.1916167664670656E-2</c:v>
                </c:pt>
                <c:pt idx="1">
                  <c:v>9.580838323353294E-2</c:v>
                </c:pt>
                <c:pt idx="2">
                  <c:v>0.18562874251497005</c:v>
                </c:pt>
                <c:pt idx="3">
                  <c:v>0.3712574850299401</c:v>
                </c:pt>
                <c:pt idx="4">
                  <c:v>0.1437125748502994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3-4F34-8A4D-E8B149F53C50}"/>
            </c:ext>
          </c:extLst>
        </c:ser>
        <c:ser>
          <c:idx val="2"/>
          <c:order val="2"/>
          <c:tx>
            <c:strRef>
              <c:f>'[DATA_VZDmerniekuaptauja_Gala_dati_mernieki_157_LIENE_Sakartots.xls]9.jaut.'!$D$67</c:f>
              <c:strCache>
                <c:ptCount val="1"/>
                <c:pt idx="0">
                  <c:v>Saņemto datu kvalitāte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'[DATA_VZDmerniekuaptauja_Gala_dati_mernieki_157_LIENE_Sakartots.xls]9.jaut.'!$A$68:$A$72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'[DATA_VZDmerniekuaptauja_Gala_dati_mernieki_157_LIENE_Sakartots.xls]9.jaut.'!$D$68:$D$72</c:f>
              <c:numCache>
                <c:formatCode>0%</c:formatCode>
                <c:ptCount val="5"/>
                <c:pt idx="0">
                  <c:v>2.3952095808383235E-2</c:v>
                </c:pt>
                <c:pt idx="1">
                  <c:v>4.790419161676647E-2</c:v>
                </c:pt>
                <c:pt idx="2">
                  <c:v>0.19161676646706588</c:v>
                </c:pt>
                <c:pt idx="3">
                  <c:v>0.50299401197604787</c:v>
                </c:pt>
                <c:pt idx="4">
                  <c:v>0.17964071856287425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83-4F34-8A4D-E8B149F53C50}"/>
            </c:ext>
          </c:extLst>
        </c:ser>
        <c:ser>
          <c:idx val="3"/>
          <c:order val="3"/>
          <c:tx>
            <c:strRef>
              <c:f>'[DATA_VZDmerniekuaptauja_Gala_dati_mernieki_157_LIENE_Sakartots.xls]9.jaut.'!$E$67</c:f>
              <c:strCache>
                <c:ptCount val="1"/>
                <c:pt idx="0">
                  <c:v>Kadastra datu reģistrācijas un aktualizācijas pakalpojumu kvalitāte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'[DATA_VZDmerniekuaptauja_Gala_dati_mernieki_157_LIENE_Sakartots.xls]9.jaut.'!$A$68:$A$72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'[DATA_VZDmerniekuaptauja_Gala_dati_mernieki_157_LIENE_Sakartots.xls]9.jaut.'!$E$68:$E$72</c:f>
              <c:numCache>
                <c:formatCode>0%</c:formatCode>
                <c:ptCount val="5"/>
                <c:pt idx="0">
                  <c:v>2.3952095808383235E-2</c:v>
                </c:pt>
                <c:pt idx="1">
                  <c:v>4.1916167664670656E-2</c:v>
                </c:pt>
                <c:pt idx="2">
                  <c:v>0.1317365269461078</c:v>
                </c:pt>
                <c:pt idx="3">
                  <c:v>0.46107784431137727</c:v>
                </c:pt>
                <c:pt idx="4">
                  <c:v>0.15568862275449102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83-4F34-8A4D-E8B149F53C50}"/>
            </c:ext>
          </c:extLst>
        </c:ser>
        <c:ser>
          <c:idx val="4"/>
          <c:order val="4"/>
          <c:tx>
            <c:strRef>
              <c:f>'[DATA_VZDmerniekuaptauja_Gala_dati_mernieki_157_LIENE_Sakartots.xls]9.jaut.'!$F$67</c:f>
              <c:strCache>
                <c:ptCount val="1"/>
                <c:pt idx="0">
                  <c:v>Sniegto skaidrojumu kvalitāte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'[DATA_VZDmerniekuaptauja_Gala_dati_mernieki_157_LIENE_Sakartots.xls]9.jaut.'!$A$68:$A$72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'[DATA_VZDmerniekuaptauja_Gala_dati_mernieki_157_LIENE_Sakartots.xls]9.jaut.'!$F$68:$F$72</c:f>
              <c:numCache>
                <c:formatCode>0%</c:formatCode>
                <c:ptCount val="5"/>
                <c:pt idx="0">
                  <c:v>4.790419161676647E-2</c:v>
                </c:pt>
                <c:pt idx="1">
                  <c:v>5.3892215568862277E-2</c:v>
                </c:pt>
                <c:pt idx="2">
                  <c:v>0.1377245508982036</c:v>
                </c:pt>
                <c:pt idx="3">
                  <c:v>0.43113772455089822</c:v>
                </c:pt>
                <c:pt idx="4">
                  <c:v>0.15568862275449102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83-4F34-8A4D-E8B149F53C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3300480"/>
        <c:axId val="143302016"/>
      </c:barChart>
      <c:catAx>
        <c:axId val="143300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3302016"/>
        <c:crosses val="autoZero"/>
        <c:auto val="1"/>
        <c:lblAlgn val="ctr"/>
        <c:lblOffset val="100"/>
        <c:noMultiLvlLbl val="0"/>
      </c:catAx>
      <c:valAx>
        <c:axId val="1433020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330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88188723738482"/>
          <c:y val="0.47843335370942552"/>
          <c:w val="0.33354909058216514"/>
          <c:h val="0.40970275573457238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51490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298" y="1"/>
            <a:ext cx="2951490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772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EBEBEB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61"/>
          <p:cNvSpPr/>
          <p:nvPr/>
        </p:nvSpPr>
        <p:spPr>
          <a:xfrm>
            <a:off x="276228" y="0"/>
            <a:ext cx="104775" cy="5143500"/>
          </a:xfrm>
          <a:prstGeom prst="rect">
            <a:avLst/>
          </a:prstGeom>
          <a:solidFill>
            <a:srgbClr val="F2F2F2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1"/>
          <p:cNvSpPr/>
          <p:nvPr/>
        </p:nvSpPr>
        <p:spPr>
          <a:xfrm>
            <a:off x="990603" y="0"/>
            <a:ext cx="182563" cy="5143500"/>
          </a:xfrm>
          <a:prstGeom prst="rect">
            <a:avLst/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61"/>
          <p:cNvSpPr/>
          <p:nvPr/>
        </p:nvSpPr>
        <p:spPr>
          <a:xfrm>
            <a:off x="1141416" y="0"/>
            <a:ext cx="230187" cy="5143500"/>
          </a:xfrm>
          <a:prstGeom prst="rect">
            <a:avLst/>
          </a:prstGeom>
          <a:solidFill>
            <a:srgbClr val="F9F9F9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61"/>
          <p:cNvCxnSpPr/>
          <p:nvPr/>
        </p:nvCxnSpPr>
        <p:spPr>
          <a:xfrm>
            <a:off x="106363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EBEBEB">
                <a:alpha val="72549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61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F9F9F9">
                <a:alpha val="82352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61"/>
          <p:cNvCxnSpPr/>
          <p:nvPr/>
        </p:nvCxnSpPr>
        <p:spPr>
          <a:xfrm>
            <a:off x="854075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61"/>
          <p:cNvCxnSpPr/>
          <p:nvPr/>
        </p:nvCxnSpPr>
        <p:spPr>
          <a:xfrm>
            <a:off x="1727200" y="0"/>
            <a:ext cx="0" cy="5143500"/>
          </a:xfrm>
          <a:prstGeom prst="straightConnector1">
            <a:avLst/>
          </a:prstGeom>
          <a:noFill/>
          <a:ln w="28575" cap="flat" cmpd="sng">
            <a:solidFill>
              <a:srgbClr val="EBEBEB">
                <a:alpha val="81568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61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61"/>
          <p:cNvCxnSpPr/>
          <p:nvPr/>
        </p:nvCxnSpPr>
        <p:spPr>
          <a:xfrm>
            <a:off x="9113838" y="0"/>
            <a:ext cx="0" cy="5143500"/>
          </a:xfrm>
          <a:prstGeom prst="straightConnector1">
            <a:avLst/>
          </a:prstGeom>
          <a:noFill/>
          <a:ln w="57150" cap="flat" cmpd="thickThin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61"/>
          <p:cNvSpPr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EBEBEB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1"/>
          <p:cNvSpPr/>
          <p:nvPr/>
        </p:nvSpPr>
        <p:spPr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1"/>
          <p:cNvSpPr/>
          <p:nvPr/>
        </p:nvSpPr>
        <p:spPr>
          <a:xfrm>
            <a:off x="1309688" y="3650457"/>
            <a:ext cx="641350" cy="4810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1"/>
          <p:cNvSpPr/>
          <p:nvPr/>
        </p:nvSpPr>
        <p:spPr>
          <a:xfrm>
            <a:off x="1090613" y="4125516"/>
            <a:ext cx="138112" cy="102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1"/>
          <p:cNvSpPr/>
          <p:nvPr/>
        </p:nvSpPr>
        <p:spPr>
          <a:xfrm>
            <a:off x="1663700" y="4341020"/>
            <a:ext cx="274638" cy="205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1"/>
          <p:cNvSpPr/>
          <p:nvPr/>
        </p:nvSpPr>
        <p:spPr>
          <a:xfrm>
            <a:off x="1905003" y="3371850"/>
            <a:ext cx="365125" cy="2738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1"/>
          <p:cNvSpPr txBox="1"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dt" idx="10"/>
          </p:nvPr>
        </p:nvSpPr>
        <p:spPr>
          <a:xfrm rot="5400000">
            <a:off x="8050213" y="833438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1"/>
          <p:cNvSpPr txBox="1">
            <a:spLocks noGrp="1"/>
          </p:cNvSpPr>
          <p:nvPr>
            <p:ph type="ftr" idx="11"/>
          </p:nvPr>
        </p:nvSpPr>
        <p:spPr>
          <a:xfrm rot="5400000">
            <a:off x="7534276" y="3088086"/>
            <a:ext cx="27432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1"/>
          <p:cNvSpPr txBox="1">
            <a:spLocks noGrp="1"/>
          </p:cNvSpPr>
          <p:nvPr>
            <p:ph type="sldNum" idx="12"/>
          </p:nvPr>
        </p:nvSpPr>
        <p:spPr>
          <a:xfrm>
            <a:off x="1325563" y="3696891"/>
            <a:ext cx="609600" cy="38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0"/>
          <p:cNvSpPr txBox="1">
            <a:spLocks noGrp="1"/>
          </p:cNvSpPr>
          <p:nvPr>
            <p:ph type="body" idx="1"/>
          </p:nvPr>
        </p:nvSpPr>
        <p:spPr>
          <a:xfrm rot="5400000">
            <a:off x="2363390" y="-706040"/>
            <a:ext cx="3655219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70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0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70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1"/>
          <p:cNvSpPr txBox="1">
            <a:spLocks noGrp="1"/>
          </p:cNvSpPr>
          <p:nvPr>
            <p:ph type="title"/>
          </p:nvPr>
        </p:nvSpPr>
        <p:spPr>
          <a:xfrm rot="5400000">
            <a:off x="5273278" y="1562102"/>
            <a:ext cx="4388644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71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1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1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3"/>
          <p:cNvSpPr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EBEBEB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3"/>
          <p:cNvSpPr/>
          <p:nvPr/>
        </p:nvSpPr>
        <p:spPr>
          <a:xfrm>
            <a:off x="276228" y="0"/>
            <a:ext cx="104775" cy="5143500"/>
          </a:xfrm>
          <a:prstGeom prst="rect">
            <a:avLst/>
          </a:prstGeom>
          <a:solidFill>
            <a:srgbClr val="F2F2F2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3"/>
          <p:cNvSpPr/>
          <p:nvPr/>
        </p:nvSpPr>
        <p:spPr>
          <a:xfrm>
            <a:off x="990603" y="0"/>
            <a:ext cx="182563" cy="5143500"/>
          </a:xfrm>
          <a:prstGeom prst="rect">
            <a:avLst/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3"/>
          <p:cNvSpPr/>
          <p:nvPr/>
        </p:nvSpPr>
        <p:spPr>
          <a:xfrm>
            <a:off x="1141416" y="0"/>
            <a:ext cx="230187" cy="5143500"/>
          </a:xfrm>
          <a:prstGeom prst="rect">
            <a:avLst/>
          </a:prstGeom>
          <a:solidFill>
            <a:srgbClr val="F9F9F9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63"/>
          <p:cNvCxnSpPr/>
          <p:nvPr/>
        </p:nvCxnSpPr>
        <p:spPr>
          <a:xfrm>
            <a:off x="106363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EBEBEB">
                <a:alpha val="72549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63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F9F9F9">
                <a:alpha val="82352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63"/>
          <p:cNvCxnSpPr/>
          <p:nvPr/>
        </p:nvCxnSpPr>
        <p:spPr>
          <a:xfrm>
            <a:off x="854075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63"/>
          <p:cNvCxnSpPr/>
          <p:nvPr/>
        </p:nvCxnSpPr>
        <p:spPr>
          <a:xfrm>
            <a:off x="1727200" y="0"/>
            <a:ext cx="0" cy="5143500"/>
          </a:xfrm>
          <a:prstGeom prst="straightConnector1">
            <a:avLst/>
          </a:prstGeom>
          <a:noFill/>
          <a:ln w="28575" cap="flat" cmpd="sng">
            <a:solidFill>
              <a:srgbClr val="EBEBEB">
                <a:alpha val="81568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63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63"/>
          <p:cNvSpPr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EBEBEB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3"/>
          <p:cNvSpPr/>
          <p:nvPr/>
        </p:nvSpPr>
        <p:spPr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3"/>
          <p:cNvSpPr/>
          <p:nvPr/>
        </p:nvSpPr>
        <p:spPr>
          <a:xfrm>
            <a:off x="1323975" y="3650457"/>
            <a:ext cx="642938" cy="4810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3"/>
          <p:cNvSpPr/>
          <p:nvPr/>
        </p:nvSpPr>
        <p:spPr>
          <a:xfrm>
            <a:off x="1090613" y="4125516"/>
            <a:ext cx="138112" cy="102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3"/>
          <p:cNvSpPr/>
          <p:nvPr/>
        </p:nvSpPr>
        <p:spPr>
          <a:xfrm>
            <a:off x="1663700" y="4343401"/>
            <a:ext cx="274638" cy="205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3"/>
          <p:cNvSpPr/>
          <p:nvPr/>
        </p:nvSpPr>
        <p:spPr>
          <a:xfrm>
            <a:off x="1879603" y="3359945"/>
            <a:ext cx="365125" cy="2738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63"/>
          <p:cNvCxnSpPr/>
          <p:nvPr/>
        </p:nvCxnSpPr>
        <p:spPr>
          <a:xfrm>
            <a:off x="9097963" y="0"/>
            <a:ext cx="0" cy="5143500"/>
          </a:xfrm>
          <a:prstGeom prst="straightConnector1">
            <a:avLst/>
          </a:prstGeom>
          <a:noFill/>
          <a:ln w="57150" cap="flat" cmpd="thickThin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63"/>
          <p:cNvSpPr txBox="1">
            <a:spLocks noGrp="1"/>
          </p:cNvSpPr>
          <p:nvPr>
            <p:ph type="title"/>
          </p:nvPr>
        </p:nvSpPr>
        <p:spPr>
          <a:xfrm>
            <a:off x="2286000" y="2171701"/>
            <a:ext cx="6172200" cy="154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 Narrow"/>
              <a:buNone/>
              <a:defRPr sz="3000" b="1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 txBox="1"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dt" idx="10"/>
          </p:nvPr>
        </p:nvSpPr>
        <p:spPr>
          <a:xfrm rot="5400000">
            <a:off x="8048625" y="829866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ftr" idx="11"/>
          </p:nvPr>
        </p:nvSpPr>
        <p:spPr>
          <a:xfrm rot="5400000">
            <a:off x="7534276" y="3085705"/>
            <a:ext cx="27432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sldNum" idx="12"/>
          </p:nvPr>
        </p:nvSpPr>
        <p:spPr>
          <a:xfrm>
            <a:off x="1339850" y="3696891"/>
            <a:ext cx="609600" cy="38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body" idx="2"/>
          </p:nvPr>
        </p:nvSpPr>
        <p:spPr>
          <a:xfrm>
            <a:off x="4270248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5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365760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body" idx="2"/>
          </p:nvPr>
        </p:nvSpPr>
        <p:spPr>
          <a:xfrm>
            <a:off x="4371975" y="1771650"/>
            <a:ext cx="365760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>
            <a:spLocks noGrp="1"/>
          </p:cNvSpPr>
          <p:nvPr>
            <p:ph type="body" idx="3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 Narrow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5"/>
          <p:cNvSpPr>
            <a:spLocks noGrp="1"/>
          </p:cNvSpPr>
          <p:nvPr>
            <p:ph type="body" idx="4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 Narrow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5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5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5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6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6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91" name="Google Shape;91;p66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7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7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7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68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EBEBEB">
                <a:alpha val="92549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68"/>
          <p:cNvCxnSpPr/>
          <p:nvPr/>
        </p:nvCxnSpPr>
        <p:spPr>
          <a:xfrm>
            <a:off x="62484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68"/>
          <p:cNvCxnSpPr/>
          <p:nvPr/>
        </p:nvCxnSpPr>
        <p:spPr>
          <a:xfrm>
            <a:off x="6192838" y="0"/>
            <a:ext cx="0" cy="51435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68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68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EBEBEB">
              <a:alpha val="8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68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68"/>
          <p:cNvSpPr/>
          <p:nvPr/>
        </p:nvSpPr>
        <p:spPr>
          <a:xfrm>
            <a:off x="8156578" y="4286251"/>
            <a:ext cx="549275" cy="4119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8"/>
          <p:cNvSpPr txBox="1"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 Narrow"/>
              <a:buNone/>
              <a:defRPr sz="2000" b="1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8"/>
          <p:cNvSpPr txBox="1">
            <a:spLocks noGrp="1"/>
          </p:cNvSpPr>
          <p:nvPr>
            <p:ph type="body" idx="1"/>
          </p:nvPr>
        </p:nvSpPr>
        <p:spPr>
          <a:xfrm>
            <a:off x="6812280" y="205740"/>
            <a:ext cx="1527048" cy="373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68"/>
          <p:cNvSpPr txBox="1">
            <a:spLocks noGrp="1"/>
          </p:cNvSpPr>
          <p:nvPr>
            <p:ph type="body" idx="2"/>
          </p:nvPr>
        </p:nvSpPr>
        <p:spPr>
          <a:xfrm>
            <a:off x="304800" y="205740"/>
            <a:ext cx="5638800" cy="474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8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8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09" name="Google Shape;109;p68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69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69"/>
          <p:cNvSpPr/>
          <p:nvPr/>
        </p:nvSpPr>
        <p:spPr>
          <a:xfrm>
            <a:off x="8156578" y="4286251"/>
            <a:ext cx="549275" cy="4119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69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69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69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69"/>
          <p:cNvCxnSpPr/>
          <p:nvPr/>
        </p:nvCxnSpPr>
        <p:spPr>
          <a:xfrm>
            <a:off x="62484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69"/>
          <p:cNvCxnSpPr/>
          <p:nvPr/>
        </p:nvCxnSpPr>
        <p:spPr>
          <a:xfrm>
            <a:off x="6192838" y="0"/>
            <a:ext cx="0" cy="51435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69"/>
          <p:cNvSpPr txBox="1"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 Narrow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9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8EA8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DCED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ABAC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BEBEB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 Narrow"/>
              <a:buChar char="•"/>
              <a:defRPr sz="1400" b="0" i="0" u="none" strike="noStrike" cap="small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1C1C1"/>
              </a:buClr>
              <a:buSzPts val="1400"/>
              <a:buFont typeface="Arial Narrow"/>
              <a:buChar char="•"/>
              <a:defRPr sz="1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0" name="Google Shape;120;p69"/>
          <p:cNvSpPr txBox="1">
            <a:spLocks noGrp="1"/>
          </p:cNvSpPr>
          <p:nvPr>
            <p:ph type="body" idx="1"/>
          </p:nvPr>
        </p:nvSpPr>
        <p:spPr>
          <a:xfrm>
            <a:off x="6765798" y="198596"/>
            <a:ext cx="1524000" cy="371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840"/>
              <a:buFont typeface="Arial Narrow"/>
              <a:buNone/>
              <a:defRPr sz="1200"/>
            </a:lvl1pPr>
            <a:lvl2pPr marL="914400" lvl="1" indent="-28956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?"/>
              <a:defRPr sz="1000"/>
            </a:lvl3pPr>
            <a:lvl4pPr marL="1828800" lvl="3" indent="-26288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4pPr>
            <a:lvl5pPr marL="2286000" lvl="4" indent="-267461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69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9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23" name="Google Shape;123;p69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60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EBEBEB">
                <a:alpha val="92549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6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small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" name="Google Shape;12;p6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746760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8EA8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DCED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976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ABAC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BEBEB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 Narrow"/>
              <a:buChar char="•"/>
              <a:defRPr sz="1400" b="0" i="0" u="none" strike="noStrike" cap="small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1C1C1"/>
              </a:buClr>
              <a:buSzPts val="1400"/>
              <a:buFont typeface="Arial Narrow"/>
              <a:buChar char="•"/>
              <a:defRPr sz="1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Google Shape;15;p60"/>
          <p:cNvCxnSpPr/>
          <p:nvPr/>
        </p:nvCxnSpPr>
        <p:spPr>
          <a:xfrm>
            <a:off x="76200" y="0"/>
            <a:ext cx="0" cy="5143500"/>
          </a:xfrm>
          <a:prstGeom prst="straightConnector1">
            <a:avLst/>
          </a:prstGeom>
          <a:noFill/>
          <a:ln w="57150" cap="flat" cmpd="thickThin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60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60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EBEBEB">
              <a:alpha val="8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60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60"/>
          <p:cNvSpPr/>
          <p:nvPr/>
        </p:nvSpPr>
        <p:spPr>
          <a:xfrm>
            <a:off x="8156578" y="4286251"/>
            <a:ext cx="549275" cy="4119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0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1835696" y="3883225"/>
            <a:ext cx="7056784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lv-LV" sz="3600" cap="none" dirty="0">
                <a:solidFill>
                  <a:srgbClr val="C9C9C9"/>
                </a:solidFill>
                <a:latin typeface="Calibri"/>
                <a:ea typeface="Calibri"/>
                <a:cs typeface="Calibri"/>
                <a:sym typeface="Calibri"/>
              </a:rPr>
              <a:t>Mērnieku aptauja 2021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2" name="Google Shape;142;p1"/>
          <p:cNvCxnSpPr/>
          <p:nvPr/>
        </p:nvCxnSpPr>
        <p:spPr>
          <a:xfrm>
            <a:off x="1691680" y="3975498"/>
            <a:ext cx="0" cy="917972"/>
          </a:xfrm>
          <a:prstGeom prst="straightConnector1">
            <a:avLst/>
          </a:prstGeom>
          <a:noFill/>
          <a:ln w="12700" cap="flat" cmpd="sng">
            <a:solidFill>
              <a:srgbClr val="2B6B6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3" name="Google Shape;143;p1"/>
          <p:cNvPicPr preferRelativeResize="0"/>
          <p:nvPr/>
        </p:nvPicPr>
        <p:blipFill rotWithShape="1">
          <a:blip r:embed="rId4">
            <a:alphaModFix/>
          </a:blip>
          <a:srcRect l="23779" t="28391" r="11198" b="24627"/>
          <a:stretch/>
        </p:blipFill>
        <p:spPr>
          <a:xfrm>
            <a:off x="133918" y="3975497"/>
            <a:ext cx="1567714" cy="81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747489"/>
              </p:ext>
            </p:extLst>
          </p:nvPr>
        </p:nvGraphicFramePr>
        <p:xfrm>
          <a:off x="123752" y="0"/>
          <a:ext cx="9277207" cy="40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045" y="3975934"/>
            <a:ext cx="6765185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rgbClr val="002060"/>
                </a:solidFill>
              </a:rPr>
              <a:t>                         Vērtējumu 3 - 5 salīdzinājums:</a:t>
            </a:r>
          </a:p>
          <a:p>
            <a:pPr algn="ctr"/>
            <a:endParaRPr lang="lv-LV" sz="8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v-LV" dirty="0">
                <a:solidFill>
                  <a:srgbClr val="002060"/>
                </a:solidFill>
              </a:rPr>
              <a:t>Pasūtījumu izpildes termiņu ievērošana – 83%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v-LV" dirty="0">
                <a:solidFill>
                  <a:srgbClr val="002060"/>
                </a:solidFill>
              </a:rPr>
              <a:t>Saņemto arhīva dokumentu kvalitāte - 70%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v-LV" dirty="0">
                <a:solidFill>
                  <a:srgbClr val="002060"/>
                </a:solidFill>
              </a:rPr>
              <a:t>Saņemto datu kvalitāte – 87%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0329" y="4093754"/>
            <a:ext cx="6765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lv-LV" dirty="0">
                <a:solidFill>
                  <a:srgbClr val="002060"/>
                </a:solidFill>
              </a:rPr>
              <a:t>Kadastra datu reģistrācijas un aktualizācijas </a:t>
            </a:r>
          </a:p>
          <a:p>
            <a:r>
              <a:rPr lang="lv-LV" dirty="0">
                <a:solidFill>
                  <a:srgbClr val="002060"/>
                </a:solidFill>
              </a:rPr>
              <a:t>pakalpojumu kvalitāte – 75%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v-LV" dirty="0">
                <a:solidFill>
                  <a:srgbClr val="002060"/>
                </a:solidFill>
              </a:rPr>
              <a:t>Sniegto skaidrojumu kvalitāte - 72%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2278964" y="2933114"/>
            <a:ext cx="2602523" cy="302455"/>
          </a:xfrm>
          <a:prstGeom prst="wedgeRoundRectCallout">
            <a:avLst>
              <a:gd name="adj1" fmla="val -56658"/>
              <a:gd name="adj2" fmla="val -2354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solidFill>
                  <a:srgbClr val="002060"/>
                </a:solidFill>
              </a:rPr>
              <a:t>Saņemto arhīva dokumentu kvalitāte</a:t>
            </a:r>
            <a:endParaRPr lang="en-GB" sz="11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797081" y="879231"/>
            <a:ext cx="2926082" cy="302455"/>
          </a:xfrm>
          <a:prstGeom prst="wedgeRoundRectCallout">
            <a:avLst>
              <a:gd name="adj1" fmla="val -52604"/>
              <a:gd name="adj2" fmla="val 46222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solidFill>
                  <a:srgbClr val="002060"/>
                </a:solidFill>
              </a:rPr>
              <a:t>Pasūtījumu izpildes termiņu ievērošana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5252308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/>
        </p:nvSpPr>
        <p:spPr>
          <a:xfrm>
            <a:off x="1" y="27479"/>
            <a:ext cx="8412427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TEHNISKĀ INFORMĀCIJA</a:t>
            </a:r>
            <a:endParaRPr sz="2000" b="1" i="0" u="none" strike="noStrike" cap="none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179511" y="499380"/>
            <a:ext cx="73831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Kopējais aptaujāto mērniecības uzņēmumu skaits: 167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179528" y="2560141"/>
            <a:ext cx="82329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lv-LV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Metode: </a:t>
            </a:r>
            <a:r>
              <a:rPr lang="lv-LV" sz="1600" dirty="0">
                <a:solidFill>
                  <a:schemeClr val="dk1"/>
                </a:solidFill>
              </a:rPr>
              <a:t>visiem </a:t>
            </a:r>
            <a:r>
              <a:rPr lang="lv-LV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mērniecības uzņēmumiem tika izsūtītas e-pasta vēstules, kopā </a:t>
            </a:r>
            <a:r>
              <a:rPr lang="lv-LV" sz="1600" dirty="0">
                <a:solidFill>
                  <a:schemeClr val="dk1"/>
                </a:solidFill>
              </a:rPr>
              <a:t>307,</a:t>
            </a:r>
            <a:r>
              <a:rPr lang="lv-LV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 aicinājumu piedalīties aptaujā, kur pievienota saite uz aptauju.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lv-LV"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dirty="0">
                <a:solidFill>
                  <a:schemeClr val="dk1"/>
                </a:solidFill>
              </a:rPr>
              <a:t>Aptauja varēja piedalīties tikai viens pārstāvis no uzņēmuma.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Aptaujas saiti bija iespējams izmantot tikai vienu reizi.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317016" y="1623793"/>
            <a:ext cx="82329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Aptaujas periods: </a:t>
            </a:r>
            <a:r>
              <a:rPr lang="lv-LV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18.02.2021 - 31.03.2021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57;p2"/>
          <p:cNvSpPr txBox="1"/>
          <p:nvPr/>
        </p:nvSpPr>
        <p:spPr>
          <a:xfrm>
            <a:off x="317016" y="998151"/>
            <a:ext cx="82329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</a:t>
            </a:r>
            <a:r>
              <a:rPr lang="lv-LV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tiem mobilās aplikācijas  kadastrs.lv lietotāji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1" y="27479"/>
            <a:ext cx="8412427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 dirty="0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mērnieki vērtē sadarbību ar VZD?</a:t>
            </a:r>
            <a:endParaRPr sz="2000" b="1" i="0" u="none" strike="noStrike" cap="none" dirty="0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244354"/>
              </p:ext>
            </p:extLst>
          </p:nvPr>
        </p:nvGraphicFramePr>
        <p:xfrm>
          <a:off x="163018" y="313028"/>
          <a:ext cx="8690238" cy="333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Google Shape;170;p3"/>
          <p:cNvSpPr/>
          <p:nvPr/>
        </p:nvSpPr>
        <p:spPr>
          <a:xfrm>
            <a:off x="6146418" y="1835691"/>
            <a:ext cx="1596163" cy="22000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0;p3"/>
          <p:cNvSpPr/>
          <p:nvPr/>
        </p:nvSpPr>
        <p:spPr>
          <a:xfrm>
            <a:off x="6490178" y="1471305"/>
            <a:ext cx="1252403" cy="24750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70;p3"/>
          <p:cNvSpPr/>
          <p:nvPr/>
        </p:nvSpPr>
        <p:spPr>
          <a:xfrm>
            <a:off x="6944500" y="1168796"/>
            <a:ext cx="798082" cy="24750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06;p59"/>
          <p:cNvSpPr txBox="1"/>
          <p:nvPr/>
        </p:nvSpPr>
        <p:spPr>
          <a:xfrm>
            <a:off x="116878" y="3542811"/>
            <a:ext cx="8917119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lv-LV" sz="1400" i="0" u="none" strike="noStrike" cap="none" dirty="0">
                <a:solidFill>
                  <a:srgbClr val="002060"/>
                </a:solidFill>
                <a:sym typeface="Arial"/>
              </a:rPr>
              <a:t>«Konsultācijas pa e-pastu», «Konsultācijas KAC» un «Konsultācijas pa </a:t>
            </a:r>
            <a:r>
              <a:rPr lang="lv-LV" sz="1400" i="0" u="none" strike="noStrike" cap="none" dirty="0" err="1">
                <a:solidFill>
                  <a:srgbClr val="002060"/>
                </a:solidFill>
                <a:sym typeface="Arial"/>
              </a:rPr>
              <a:t>info</a:t>
            </a:r>
            <a:r>
              <a:rPr lang="lv-LV" sz="1400" i="0" u="none" strike="noStrike" cap="none" dirty="0">
                <a:solidFill>
                  <a:srgbClr val="002060"/>
                </a:solidFill>
                <a:sym typeface="Arial"/>
              </a:rPr>
              <a:t> telefonu» klientu vērtējuma «Neapmierinoši» apjoms ir salīdzinoši zems, bet pārējos («Labi», «Ļoti labi», «Apmierinoši») nevar objektīvi sal</a:t>
            </a:r>
            <a:r>
              <a:rPr lang="lv-LV" dirty="0">
                <a:solidFill>
                  <a:srgbClr val="002060"/>
                </a:solidFill>
              </a:rPr>
              <a:t>īdzināt, jo augsta klientu proporcija, kuri nevar novērtēt.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lv-LV" dirty="0">
                <a:solidFill>
                  <a:srgbClr val="002060"/>
                </a:solidFill>
              </a:rPr>
              <a:t>Mērnieki ļoti augstu vērtē VZD darbinieku zināšanas un profesionalitāti – 92% mērnieku vērtē atzinīgi, tikai 2% mērnieku vērtē, kā neapmierinoši.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lv-LV" sz="1400" i="0" u="none" strike="noStrike" cap="none" dirty="0">
                <a:solidFill>
                  <a:srgbClr val="002060"/>
                </a:solidFill>
                <a:sym typeface="Arial"/>
              </a:rPr>
              <a:t>Nākošais augstākais vērtējums - 89% ir par kadastrs.lv  e-pakalpojumu piedāvājumu, bet šeit jau ir augstāks neapmierināto mērnieku īpatsvars - 8%, savukārt lielākais «Ļoti labi» vērtējumu </a:t>
            </a:r>
            <a:r>
              <a:rPr lang="lv-LV" dirty="0">
                <a:solidFill>
                  <a:srgbClr val="002060"/>
                </a:solidFill>
              </a:rPr>
              <a:t>īpatsvars - 19%</a:t>
            </a:r>
            <a:r>
              <a:rPr lang="lv-LV" sz="1400" i="0" u="none" strike="noStrike" cap="none" dirty="0">
                <a:solidFill>
                  <a:srgbClr val="002060"/>
                </a:solidFill>
                <a:sym typeface="Arial"/>
              </a:rPr>
              <a:t>.</a:t>
            </a:r>
            <a:endParaRPr sz="140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15" name="Google Shape;170;p3"/>
          <p:cNvSpPr/>
          <p:nvPr/>
        </p:nvSpPr>
        <p:spPr>
          <a:xfrm>
            <a:off x="811272" y="3080100"/>
            <a:ext cx="6532269" cy="22000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70;p3"/>
          <p:cNvSpPr/>
          <p:nvPr/>
        </p:nvSpPr>
        <p:spPr>
          <a:xfrm>
            <a:off x="357904" y="2145074"/>
            <a:ext cx="6895419" cy="22000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1" y="27479"/>
            <a:ext cx="8412427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 dirty="0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mērnieki vērtē sadarbību ar VZD?</a:t>
            </a:r>
            <a:endParaRPr sz="2000" b="1" i="0" u="none" strike="noStrike" cap="none" dirty="0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696497"/>
              </p:ext>
            </p:extLst>
          </p:nvPr>
        </p:nvGraphicFramePr>
        <p:xfrm>
          <a:off x="921274" y="450755"/>
          <a:ext cx="6696433" cy="319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8133" y="3547598"/>
            <a:ext cx="8312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lv-LV" dirty="0">
                <a:solidFill>
                  <a:srgbClr val="002060"/>
                </a:solidFill>
              </a:rPr>
              <a:t>Ļoti liela daļa mērnieku ir pamanījuši uzlabojumus sadarbībā – 40%</a:t>
            </a:r>
          </a:p>
          <a:p>
            <a:pPr marL="342900" indent="-342900">
              <a:buAutoNum type="arabicPeriod"/>
            </a:pPr>
            <a:r>
              <a:rPr lang="lv-LV" dirty="0">
                <a:solidFill>
                  <a:srgbClr val="002060"/>
                </a:solidFill>
              </a:rPr>
              <a:t>Pasliktinājusies sadarbība šķiet tikai 2% mērnieku jeb 4 mērnieki un iemesli ir šādi:</a:t>
            </a:r>
          </a:p>
          <a:p>
            <a:pPr marL="285750" indent="-285750">
              <a:buFontTx/>
              <a:buChar char="-"/>
            </a:pPr>
            <a:r>
              <a:rPr lang="lv-LV" sz="1200" i="1" dirty="0">
                <a:solidFill>
                  <a:srgbClr val="002060"/>
                </a:solidFill>
              </a:rPr>
              <a:t>E-pakalpojumu kvalitāte ir pasliktinājusies		</a:t>
            </a:r>
          </a:p>
          <a:p>
            <a:pPr marL="285750" indent="-285750">
              <a:buFontTx/>
              <a:buChar char="-"/>
            </a:pPr>
            <a:r>
              <a:rPr lang="lv-LV" sz="1200" i="1" dirty="0">
                <a:solidFill>
                  <a:srgbClr val="002060"/>
                </a:solidFill>
              </a:rPr>
              <a:t>Arhīva materiālu saņemšana kadastrs.lv portālā</a:t>
            </a:r>
          </a:p>
          <a:p>
            <a:pPr marL="285750" indent="-285750">
              <a:buFontTx/>
              <a:buChar char="-"/>
            </a:pPr>
            <a:r>
              <a:rPr lang="lv-LV" sz="1200" i="1" dirty="0">
                <a:solidFill>
                  <a:srgbClr val="002060"/>
                </a:solidFill>
              </a:rPr>
              <a:t>Valsts zemes dienests mērķtiecīgi veidojas par komercuzņēmumu, piemēram, jebkurā komunikācijas situācijā maksimāli, iespēju robežās, no jeb kuras sabiedrības grupas gūt finanšu labumu. </a:t>
            </a:r>
          </a:p>
          <a:p>
            <a:pPr marL="285750" indent="-285750">
              <a:buFontTx/>
              <a:buChar char="-"/>
            </a:pPr>
            <a:r>
              <a:rPr lang="lv-LV" sz="1200" i="1" dirty="0">
                <a:solidFill>
                  <a:srgbClr val="002060"/>
                </a:solidFill>
              </a:rPr>
              <a:t>Arhīva materiālu saņemšana kadastrs.lv portālā; jaunā vzd.gov.lv lapa ir nepārskatāma un ļoti neērti tajā atrast vajadzīgo informāciju - acīmredzot veikta automātiska satura pārnešana no vecās un tas nav izdevies</a:t>
            </a:r>
            <a:endParaRPr lang="lv-LV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91262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1" y="27479"/>
            <a:ext cx="8412427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 dirty="0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Cik bieži mērnieki  pārlūko VZD.GOV.LV?</a:t>
            </a:r>
            <a:endParaRPr sz="2000" b="1" i="0" u="none" strike="noStrike" cap="none" dirty="0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845352"/>
              </p:ext>
            </p:extLst>
          </p:nvPr>
        </p:nvGraphicFramePr>
        <p:xfrm>
          <a:off x="-18271" y="395752"/>
          <a:ext cx="4679648" cy="3289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706;p59"/>
          <p:cNvSpPr txBox="1"/>
          <p:nvPr/>
        </p:nvSpPr>
        <p:spPr>
          <a:xfrm>
            <a:off x="116879" y="4140936"/>
            <a:ext cx="829555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lv-LV" sz="1400" i="0" u="none" strike="noStrike" cap="none" dirty="0">
                <a:solidFill>
                  <a:srgbClr val="002060"/>
                </a:solidFill>
                <a:sym typeface="Arial"/>
              </a:rPr>
              <a:t>Puse mērnieku apmeklē vzd.gov.lv tikai noteiktas situācijas risin</a:t>
            </a:r>
            <a:r>
              <a:rPr lang="lv-LV" dirty="0">
                <a:solidFill>
                  <a:srgbClr val="002060"/>
                </a:solidFill>
              </a:rPr>
              <a:t>āšanai, nedaudz mazāk kā puse – 40% apmeklē ar noteiktu regularitāti. Tikai 5% mērnieku neapmeklē vispār, galvenokārt tie kuri izmanto mobilo aplikāciju.</a:t>
            </a:r>
          </a:p>
        </p:txBody>
      </p:sp>
      <p:sp>
        <p:nvSpPr>
          <p:cNvPr id="7" name="Google Shape;172;p3"/>
          <p:cNvSpPr/>
          <p:nvPr/>
        </p:nvSpPr>
        <p:spPr>
          <a:xfrm rot="10800000">
            <a:off x="2978627" y="1876926"/>
            <a:ext cx="504056" cy="1103082"/>
          </a:xfrm>
          <a:prstGeom prst="leftBrace">
            <a:avLst>
              <a:gd name="adj1" fmla="val 8333"/>
              <a:gd name="adj2" fmla="val 49367"/>
            </a:avLst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0734" y="2245983"/>
            <a:ext cx="828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chemeClr val="dk1"/>
                </a:solidFill>
              </a:rPr>
              <a:t>40%</a:t>
            </a:r>
            <a:endParaRPr lang="en-GB" sz="1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414560"/>
              </p:ext>
            </p:extLst>
          </p:nvPr>
        </p:nvGraphicFramePr>
        <p:xfrm>
          <a:off x="4726692" y="385011"/>
          <a:ext cx="4572000" cy="331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21456" y="1443852"/>
            <a:ext cx="139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200" dirty="0">
                <a:solidFill>
                  <a:srgbClr val="0070C0"/>
                </a:solidFill>
              </a:rPr>
              <a:t>Vai lieto mobilo aplikāciju, kadastrs.lv?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7056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1" y="27479"/>
            <a:ext cx="841242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 dirty="0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mērnieki vērtē VZD.GOV.LV pieejamo informāciju?</a:t>
            </a:r>
            <a:endParaRPr sz="2000" b="1" i="0" u="none" strike="noStrike" cap="none" dirty="0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06;p59"/>
          <p:cNvSpPr txBox="1"/>
          <p:nvPr/>
        </p:nvSpPr>
        <p:spPr>
          <a:xfrm>
            <a:off x="247508" y="3089041"/>
            <a:ext cx="86283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lv-LV" dirty="0">
                <a:solidFill>
                  <a:srgbClr val="002060"/>
                </a:solidFill>
              </a:rPr>
              <a:t>¼ daļai informācija šķiet nepietiekama, vairāk tā trūkst tiem, kas biežāk apmeklē. Viena no problēmām, ka nevar jaunajā lapā orientēties, vai nevar atrast iepriekšējā pieejamo informāciju.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lv-LV" dirty="0">
                <a:solidFill>
                  <a:srgbClr val="002060"/>
                </a:solidFill>
              </a:rPr>
              <a:t> Tie kuri apmeklē, tikai konkrētas situācijas risināšanai, biežāk sastopas, ka tā nav viņiem saprotama:</a:t>
            </a:r>
            <a:endParaRPr sz="140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370404"/>
              </p:ext>
            </p:extLst>
          </p:nvPr>
        </p:nvGraphicFramePr>
        <p:xfrm>
          <a:off x="116879" y="4438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170823"/>
              </p:ext>
            </p:extLst>
          </p:nvPr>
        </p:nvGraphicFramePr>
        <p:xfrm>
          <a:off x="4537624" y="388886"/>
          <a:ext cx="43621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11453" y="742528"/>
            <a:ext cx="1395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050" dirty="0">
                <a:solidFill>
                  <a:srgbClr val="0070C0"/>
                </a:solidFill>
              </a:rPr>
              <a:t>Apmeklēšanas biežums:</a:t>
            </a:r>
            <a:endParaRPr lang="en-GB" sz="105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509" y="3790971"/>
            <a:ext cx="8559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lv-LV" sz="1050" i="1" dirty="0">
                <a:solidFill>
                  <a:srgbClr val="002060"/>
                </a:solidFill>
              </a:rPr>
              <a:t>varētu būt papildus opcijas par kadastra pieprasīšanu</a:t>
            </a:r>
          </a:p>
          <a:p>
            <a:pPr marL="171450" indent="-171450">
              <a:buFontTx/>
              <a:buChar char="-"/>
            </a:pPr>
            <a:r>
              <a:rPr lang="lv-LV" sz="1050" i="1" dirty="0">
                <a:solidFill>
                  <a:srgbClr val="002060"/>
                </a:solidFill>
              </a:rPr>
              <a:t>Nav īsti skaidrs vai </a:t>
            </a:r>
            <a:r>
              <a:rPr lang="lv-LV" sz="1050" i="1" dirty="0" err="1">
                <a:solidFill>
                  <a:srgbClr val="002060"/>
                </a:solidFill>
              </a:rPr>
              <a:t>izpildmērījuma</a:t>
            </a:r>
            <a:r>
              <a:rPr lang="lv-LV" sz="1050" i="1" dirty="0">
                <a:solidFill>
                  <a:srgbClr val="002060"/>
                </a:solidFill>
              </a:rPr>
              <a:t> plāns jāsastāda atbilstoši MK vai VZD metodisko norādījumu prasībām.</a:t>
            </a:r>
          </a:p>
          <a:p>
            <a:pPr marL="171450" indent="-171450">
              <a:buFontTx/>
              <a:buChar char="-"/>
            </a:pPr>
            <a:r>
              <a:rPr lang="lv-LV" sz="1050" i="1" dirty="0">
                <a:solidFill>
                  <a:srgbClr val="002060"/>
                </a:solidFill>
              </a:rPr>
              <a:t>nav pārskatāma uz lpp</a:t>
            </a:r>
          </a:p>
          <a:p>
            <a:pPr marL="171450" indent="-171450">
              <a:buFontTx/>
              <a:buChar char="-"/>
            </a:pPr>
            <a:r>
              <a:rPr lang="lv-LV" sz="1050" i="1" dirty="0">
                <a:solidFill>
                  <a:srgbClr val="002060"/>
                </a:solidFill>
              </a:rPr>
              <a:t>Ir labas lietas, bet dažkārt informācija nav atrodama un </a:t>
            </a:r>
            <a:r>
              <a:rPr lang="lv-LV" sz="1050" i="1" dirty="0" err="1">
                <a:solidFill>
                  <a:srgbClr val="002060"/>
                </a:solidFill>
              </a:rPr>
              <a:t>piem</a:t>
            </a:r>
            <a:r>
              <a:rPr lang="lv-LV" sz="1050" i="1" dirty="0">
                <a:solidFill>
                  <a:srgbClr val="002060"/>
                </a:solidFill>
              </a:rPr>
              <a:t>. iesniegumu formas nav aktualizētas</a:t>
            </a:r>
          </a:p>
          <a:p>
            <a:pPr marL="171450" indent="-171450">
              <a:buFontTx/>
              <a:buChar char="-"/>
            </a:pPr>
            <a:r>
              <a:rPr lang="lv-LV" sz="1050" i="1" dirty="0">
                <a:solidFill>
                  <a:srgbClr val="002060"/>
                </a:solidFill>
              </a:rPr>
              <a:t>kopš portāls ir mainīs, grūti, vai pat nav iespējams atrasts vajadzīgu informāciju</a:t>
            </a:r>
          </a:p>
          <a:p>
            <a:pPr marL="171450" indent="-171450">
              <a:buFontTx/>
              <a:buChar char="-"/>
            </a:pPr>
            <a:r>
              <a:rPr lang="lv-LV" sz="1050" i="1" dirty="0" err="1">
                <a:solidFill>
                  <a:srgbClr val="002060"/>
                </a:solidFill>
              </a:rPr>
              <a:t>Izpildmērījumos</a:t>
            </a:r>
            <a:r>
              <a:rPr lang="lv-LV" sz="1050" i="1" dirty="0">
                <a:solidFill>
                  <a:srgbClr val="002060"/>
                </a:solidFill>
              </a:rPr>
              <a:t> būvju reģistrēšanai ir ķīselis ar nepilnīgu un pretrunīgu informāciju, kas nav ne prezentēta, ne apspriesta ar mērniekiem.</a:t>
            </a:r>
          </a:p>
          <a:p>
            <a:pPr marL="171450" indent="-171450">
              <a:buFontTx/>
              <a:buChar char="-"/>
            </a:pPr>
            <a:r>
              <a:rPr lang="lv-LV" sz="1050" i="1" dirty="0">
                <a:solidFill>
                  <a:srgbClr val="002060"/>
                </a:solidFill>
              </a:rPr>
              <a:t>Pazuduši agrākie skaidrojuma materiāli. Arhīva (vēsturisko) dokumentu (instrukcijas </a:t>
            </a:r>
            <a:r>
              <a:rPr lang="lv-LV" sz="1050" i="1" dirty="0" err="1">
                <a:solidFill>
                  <a:srgbClr val="002060"/>
                </a:solidFill>
              </a:rPr>
              <a:t>uc</a:t>
            </a:r>
            <a:r>
              <a:rPr lang="lv-LV" sz="1050" i="1" dirty="0">
                <a:solidFill>
                  <a:srgbClr val="002060"/>
                </a:solidFill>
              </a:rPr>
              <a:t>) meklēšana ir apgrūtinoša. lapa slikti izmantojama - trūkst agrāk pieejamās un viegli atrodamās </a:t>
            </a:r>
            <a:r>
              <a:rPr lang="lv-LV" sz="1050" i="1" dirty="0" err="1">
                <a:solidFill>
                  <a:srgbClr val="002060"/>
                </a:solidFill>
              </a:rPr>
              <a:t>info</a:t>
            </a:r>
            <a:endParaRPr lang="lv-LV" sz="105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7176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1" y="27479"/>
            <a:ext cx="841242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dirty="0" err="1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lang="lv-LV" sz="2000" b="1" i="0" u="none" strike="noStrike" cap="none" dirty="0" err="1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roblēmsituāciju</a:t>
            </a:r>
            <a:r>
              <a:rPr lang="lv-LV" sz="2000" b="1" i="0" u="none" strike="noStrike" cap="none" dirty="0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 risināšanas novērtējums skalā no 1 – 5</a:t>
            </a:r>
            <a:endParaRPr sz="1000" b="1" i="1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18523"/>
              </p:ext>
            </p:extLst>
          </p:nvPr>
        </p:nvGraphicFramePr>
        <p:xfrm>
          <a:off x="254382" y="503175"/>
          <a:ext cx="8449605" cy="327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765" y="3960108"/>
            <a:ext cx="67651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002060"/>
                </a:solidFill>
              </a:rPr>
              <a:t>Zemo vērtējumu 1 - 2 salīdzinājums: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v-LV" dirty="0">
                <a:solidFill>
                  <a:srgbClr val="002060"/>
                </a:solidFill>
              </a:rPr>
              <a:t>Pa e-pastu – 7%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v-LV" dirty="0">
                <a:solidFill>
                  <a:srgbClr val="002060"/>
                </a:solidFill>
              </a:rPr>
              <a:t>Pa telefonu - 9%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lv-LV" dirty="0" err="1">
                <a:solidFill>
                  <a:srgbClr val="002060"/>
                </a:solidFill>
              </a:rPr>
              <a:t>KAC’ā</a:t>
            </a:r>
            <a:r>
              <a:rPr lang="lv-LV" dirty="0">
                <a:solidFill>
                  <a:srgbClr val="002060"/>
                </a:solidFill>
              </a:rPr>
              <a:t> klātienē – 5% (liels īpatsvars mērnieku, kas nav nevar novērtēt, jo turp nedodas)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7259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1" y="27479"/>
            <a:ext cx="841242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dirty="0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Kadastrs.lv lietošanas</a:t>
            </a:r>
            <a:r>
              <a:rPr lang="lv-LV" sz="2000" b="1" i="0" u="none" strike="noStrike" cap="none" dirty="0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 novērtējums</a:t>
            </a:r>
            <a:endParaRPr sz="1000" b="1" i="1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292631"/>
              </p:ext>
            </p:extLst>
          </p:nvPr>
        </p:nvGraphicFramePr>
        <p:xfrm>
          <a:off x="185630" y="340755"/>
          <a:ext cx="9006496" cy="371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170;p3"/>
          <p:cNvSpPr/>
          <p:nvPr/>
        </p:nvSpPr>
        <p:spPr>
          <a:xfrm>
            <a:off x="2571320" y="1760084"/>
            <a:ext cx="3554472" cy="22000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0;p3"/>
          <p:cNvSpPr/>
          <p:nvPr/>
        </p:nvSpPr>
        <p:spPr>
          <a:xfrm>
            <a:off x="831898" y="2915116"/>
            <a:ext cx="5293894" cy="22000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06;p59"/>
          <p:cNvSpPr txBox="1"/>
          <p:nvPr/>
        </p:nvSpPr>
        <p:spPr>
          <a:xfrm>
            <a:off x="116878" y="4058436"/>
            <a:ext cx="8978995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lv-LV" dirty="0">
                <a:solidFill>
                  <a:srgbClr val="002060"/>
                </a:solidFill>
              </a:rPr>
              <a:t>Visvienkāršākā lietošana ir «Kadastra kartes lietošanai» un «</a:t>
            </a:r>
            <a:r>
              <a:rPr lang="lv-LV" dirty="0" err="1">
                <a:solidFill>
                  <a:srgbClr val="002060"/>
                </a:solidFill>
              </a:rPr>
              <a:t>Info</a:t>
            </a:r>
            <a:r>
              <a:rPr lang="lv-LV" dirty="0">
                <a:solidFill>
                  <a:srgbClr val="002060"/>
                </a:solidFill>
              </a:rPr>
              <a:t> sagatavošana </a:t>
            </a:r>
            <a:r>
              <a:rPr lang="lv-LV" dirty="0" err="1">
                <a:solidFill>
                  <a:srgbClr val="002060"/>
                </a:solidFill>
              </a:rPr>
              <a:t>topogr</a:t>
            </a:r>
            <a:r>
              <a:rPr lang="lv-LV" dirty="0">
                <a:solidFill>
                  <a:srgbClr val="002060"/>
                </a:solidFill>
              </a:rPr>
              <a:t>. uzmērīšanai»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lv-LV" dirty="0">
                <a:solidFill>
                  <a:srgbClr val="002060"/>
                </a:solidFill>
              </a:rPr>
              <a:t>Vērtējums «Ļoti sarežģīta» ir ļoti zemā līmenī </a:t>
            </a:r>
            <a:r>
              <a:rPr lang="lv-LV" dirty="0">
                <a:solidFill>
                  <a:srgbClr val="002060"/>
                </a:solidFill>
                <a:sym typeface="Symbol"/>
              </a:rPr>
              <a:t>1%, izņemot «Kadastra grupas ielāde» - 5%.</a:t>
            </a:r>
          </a:p>
          <a:p>
            <a:pPr marL="342900" lvl="0" indent="-342900">
              <a:buClr>
                <a:schemeClr val="dk1"/>
              </a:buClr>
              <a:buSzPts val="1400"/>
              <a:buAutoNum type="arabicPeriod"/>
            </a:pPr>
            <a:r>
              <a:rPr lang="lv-LV" dirty="0">
                <a:solidFill>
                  <a:srgbClr val="002060"/>
                </a:solidFill>
                <a:sym typeface="Symbol"/>
              </a:rPr>
              <a:t>Par </a:t>
            </a:r>
            <a:r>
              <a:rPr lang="lv-LV" dirty="0" err="1">
                <a:solidFill>
                  <a:srgbClr val="002060"/>
                </a:solidFill>
                <a:sym typeface="Symbol"/>
              </a:rPr>
              <a:t>sarēžģītākiem</a:t>
            </a:r>
            <a:r>
              <a:rPr lang="lv-LV" dirty="0">
                <a:solidFill>
                  <a:srgbClr val="002060"/>
                </a:solidFill>
                <a:sym typeface="Symbol"/>
              </a:rPr>
              <a:t> mērnieki uzskata: «Mans konts», «Kadastra grupas ielāde», «Arhīva materiālu pieprasīšana» un «ZKU lietas iesniegšana». Šos pakalpojumus, kā sarežģītus uzskata 13% - 16% mērnieku.</a:t>
            </a:r>
            <a:endParaRPr lang="lv-LV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849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1" y="27479"/>
            <a:ext cx="841242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dirty="0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Kadastrs.lv mobilās aplikācijas lietošana</a:t>
            </a:r>
            <a:endParaRPr sz="1000" b="1" i="1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706;p59"/>
          <p:cNvSpPr txBox="1"/>
          <p:nvPr/>
        </p:nvSpPr>
        <p:spPr>
          <a:xfrm>
            <a:off x="556890" y="1040227"/>
            <a:ext cx="846335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lv-LV" sz="1600" dirty="0">
                <a:solidFill>
                  <a:srgbClr val="002060"/>
                </a:solidFill>
              </a:rPr>
              <a:t>50% mērnieku lieto mobilo aplikāciju.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lv-LV" sz="1600" dirty="0">
                <a:solidFill>
                  <a:srgbClr val="002060"/>
                </a:solidFill>
              </a:rPr>
              <a:t> Populārākā pielietošanas, atrodoties objektā, dabā (uz lauka vai mežā) un kad nepieciešams precizēt lokāciju, robežas atrast </a:t>
            </a:r>
            <a:r>
              <a:rPr lang="lv-LV" sz="1600" dirty="0" err="1">
                <a:solidFill>
                  <a:srgbClr val="002060"/>
                </a:solidFill>
              </a:rPr>
              <a:t>utml</a:t>
            </a:r>
            <a:r>
              <a:rPr lang="lv-LV" sz="1600" dirty="0">
                <a:solidFill>
                  <a:srgbClr val="002060"/>
                </a:solidFill>
              </a:rPr>
              <a:t>., kad neesmu pie datora, citi atzīmē, ka izmanto reti.</a:t>
            </a:r>
          </a:p>
        </p:txBody>
      </p:sp>
      <p:sp>
        <p:nvSpPr>
          <p:cNvPr id="10" name="Google Shape;706;p59"/>
          <p:cNvSpPr txBox="1"/>
          <p:nvPr/>
        </p:nvSpPr>
        <p:spPr>
          <a:xfrm>
            <a:off x="556888" y="2695773"/>
            <a:ext cx="846335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lv-LV" sz="1600" dirty="0">
                <a:solidFill>
                  <a:srgbClr val="002060"/>
                </a:solidFill>
              </a:rPr>
              <a:t>50% mērnieku nelieto mobilo aplikāciju.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lv-LV" sz="1600" dirty="0">
                <a:solidFill>
                  <a:srgbClr val="002060"/>
                </a:solidFill>
              </a:rPr>
              <a:t> Populārākā atbilde:  «Nav vajadzības», otra populārākā ir: «Jo, nav pieejams </a:t>
            </a:r>
            <a:r>
              <a:rPr lang="lv-LV" sz="1600" dirty="0" err="1">
                <a:solidFill>
                  <a:srgbClr val="002060"/>
                </a:solidFill>
              </a:rPr>
              <a:t>Android</a:t>
            </a:r>
            <a:r>
              <a:rPr lang="lv-LV" sz="1600" dirty="0">
                <a:solidFill>
                  <a:srgbClr val="002060"/>
                </a:solidFill>
              </a:rPr>
              <a:t> telefonos»’, pēc tam seko «Datorā vieglāk» citi min, ka nezināja par tādu un LVM GEO ir labāka.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505" y="605017"/>
            <a:ext cx="95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JĀ</a:t>
            </a:r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505" y="2213803"/>
            <a:ext cx="95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NĒ</a:t>
            </a:r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88477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riel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921</Words>
  <Application>Microsoft Office PowerPoint</Application>
  <PresentationFormat>On-screen Show (16:9)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Noto Sans Symbols</vt:lpstr>
      <vt:lpstr>Verdana</vt:lpstr>
      <vt:lpstr>Calibri</vt:lpstr>
      <vt:lpstr>Century Schoolbook</vt:lpstr>
      <vt:lpstr>Times New Roman</vt:lpstr>
      <vt:lpstr>Arial</vt:lpstr>
      <vt:lpstr>Arial Narrow</vt:lpstr>
      <vt:lpstr>Symbol</vt:lpstr>
      <vt:lpstr>Oriel</vt:lpstr>
      <vt:lpstr>Mērnieku aptauja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Klientu aptauja 2021</dc:title>
  <dc:creator>Supervisor</dc:creator>
  <cp:lastModifiedBy>Hardijs Lāns</cp:lastModifiedBy>
  <cp:revision>35</cp:revision>
  <dcterms:created xsi:type="dcterms:W3CDTF">2002-07-31T15:35:30Z</dcterms:created>
  <dcterms:modified xsi:type="dcterms:W3CDTF">2021-08-09T16:59:12Z</dcterms:modified>
</cp:coreProperties>
</file>