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4"/>
  </p:notesMasterIdLst>
  <p:sldIdLst>
    <p:sldId id="260" r:id="rId3"/>
    <p:sldId id="1513" r:id="rId4"/>
    <p:sldId id="1484" r:id="rId5"/>
    <p:sldId id="1516" r:id="rId6"/>
    <p:sldId id="1515" r:id="rId7"/>
    <p:sldId id="450" r:id="rId8"/>
    <p:sldId id="1514" r:id="rId9"/>
    <p:sldId id="1508" r:id="rId10"/>
    <p:sldId id="1517" r:id="rId11"/>
    <p:sldId id="1518"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235"/>
    <a:srgbClr val="6B1A2A"/>
    <a:srgbClr val="7E0000"/>
    <a:srgbClr val="540000"/>
    <a:srgbClr val="C04E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670EA-C19E-4A88-B98A-0379169429C2}" v="1" dt="2024-11-19T12:54:40.955"/>
    <p1510:client id="{2CB7E4EF-FE98-4A69-B4FA-B6EE6F996BAA}" v="144" dt="2024-11-19T12:13:36.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78836" autoAdjust="0"/>
  </p:normalViewPr>
  <p:slideViewPr>
    <p:cSldViewPr snapToGrid="0">
      <p:cViewPr varScale="1">
        <p:scale>
          <a:sx n="81" d="100"/>
          <a:sy n="81" d="100"/>
        </p:scale>
        <p:origin x="6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ris Matisons" userId="52a2fe25-43cc-4c58-a4ae-49ab50ca74a5" providerId="ADAL" clId="{219670EA-C19E-4A88-B98A-0379169429C2}"/>
    <pc:docChg chg="custSel modSld">
      <pc:chgData name="Mairis Matisons" userId="52a2fe25-43cc-4c58-a4ae-49ab50ca74a5" providerId="ADAL" clId="{219670EA-C19E-4A88-B98A-0379169429C2}" dt="2024-11-19T12:54:40.955" v="4" actId="931"/>
      <pc:docMkLst>
        <pc:docMk/>
      </pc:docMkLst>
      <pc:sldChg chg="modSp mod">
        <pc:chgData name="Mairis Matisons" userId="52a2fe25-43cc-4c58-a4ae-49ab50ca74a5" providerId="ADAL" clId="{219670EA-C19E-4A88-B98A-0379169429C2}" dt="2024-11-19T12:51:58.896" v="2" actId="6549"/>
        <pc:sldMkLst>
          <pc:docMk/>
          <pc:sldMk cId="593029796" sldId="1515"/>
        </pc:sldMkLst>
        <pc:spChg chg="mod">
          <ac:chgData name="Mairis Matisons" userId="52a2fe25-43cc-4c58-a4ae-49ab50ca74a5" providerId="ADAL" clId="{219670EA-C19E-4A88-B98A-0379169429C2}" dt="2024-11-19T12:51:58.896" v="2" actId="6549"/>
          <ac:spMkLst>
            <pc:docMk/>
            <pc:sldMk cId="593029796" sldId="1515"/>
            <ac:spMk id="2" creationId="{16DE9E42-651D-D658-1884-8A4411DFCC66}"/>
          </ac:spMkLst>
        </pc:spChg>
      </pc:sldChg>
      <pc:sldChg chg="addSp delSp modSp mod">
        <pc:chgData name="Mairis Matisons" userId="52a2fe25-43cc-4c58-a4ae-49ab50ca74a5" providerId="ADAL" clId="{219670EA-C19E-4A88-B98A-0379169429C2}" dt="2024-11-19T12:54:40.955" v="4" actId="931"/>
        <pc:sldMkLst>
          <pc:docMk/>
          <pc:sldMk cId="4049151716" sldId="1517"/>
        </pc:sldMkLst>
        <pc:picChg chg="add mod">
          <ac:chgData name="Mairis Matisons" userId="52a2fe25-43cc-4c58-a4ae-49ab50ca74a5" providerId="ADAL" clId="{219670EA-C19E-4A88-B98A-0379169429C2}" dt="2024-11-19T12:54:40.955" v="4" actId="931"/>
          <ac:picMkLst>
            <pc:docMk/>
            <pc:sldMk cId="4049151716" sldId="1517"/>
            <ac:picMk id="3" creationId="{AFDAC3BC-0CB0-4309-0E45-A3D465379832}"/>
          </ac:picMkLst>
        </pc:picChg>
        <pc:picChg chg="del">
          <ac:chgData name="Mairis Matisons" userId="52a2fe25-43cc-4c58-a4ae-49ab50ca74a5" providerId="ADAL" clId="{219670EA-C19E-4A88-B98A-0379169429C2}" dt="2024-11-19T12:54:29.122" v="3" actId="478"/>
          <ac:picMkLst>
            <pc:docMk/>
            <pc:sldMk cId="4049151716" sldId="1517"/>
            <ac:picMk id="5" creationId="{265C9ED6-9639-F9E9-3D9E-C55496E7EEFF}"/>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0.756"/>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1.557"/>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1.757"/>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2.517"/>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5.782"/>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6.261"/>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9T07:43:26.525"/>
    </inkml:context>
    <inkml:brush xml:id="br0">
      <inkml:brushProperty name="width" value="0.1" units="cm"/>
      <inkml:brushProperty name="height" value="0.6" units="cm"/>
      <inkml:brushProperty name="color" value="#FFFFFF"/>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E421D-3FFB-4441-BC4F-75A8214373C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962E2-0F19-4495-AF4C-D63165BB6375}" type="slidenum">
              <a:rPr lang="en-US" smtClean="0"/>
              <a:t>‹#›</a:t>
            </a:fld>
            <a:endParaRPr lang="en-US"/>
          </a:p>
        </p:txBody>
      </p:sp>
    </p:spTree>
    <p:extLst>
      <p:ext uri="{BB962C8B-B14F-4D97-AF65-F5344CB8AC3E}">
        <p14:creationId xmlns:p14="http://schemas.microsoft.com/office/powerpoint/2010/main" val="3669895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342900" lvl="0" indent="-342900">
              <a:lnSpc>
                <a:spcPct val="105000"/>
              </a:lnSpc>
              <a:buFont typeface="Wingdings" panose="05000000000000000000" pitchFamily="2" charset="2"/>
              <a:buChar char=""/>
            </a:pPr>
            <a:r>
              <a:rPr lang="lv-LV" sz="1400" dirty="0">
                <a:effectLst/>
                <a:latin typeface="Calibri" panose="020F0502020204030204" pitchFamily="34" charset="0"/>
                <a:ea typeface="Times New Roman" panose="02020603050405020304" pitchFamily="18" charset="0"/>
              </a:rPr>
              <a:t>Viens no lielākajiem izaicinājumiem ir īstenot pāreju no idejām, kas ir stratēģijas uz ieviešamu rīcību</a:t>
            </a:r>
            <a:endParaRPr lang="lv-LV" sz="14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400" dirty="0">
                <a:effectLst/>
                <a:latin typeface="Calibri" panose="020F0502020204030204" pitchFamily="34" charset="0"/>
                <a:ea typeface="Times New Roman" panose="02020603050405020304" pitchFamily="18" charset="0"/>
              </a:rPr>
              <a:t>Tāpēc paldies </a:t>
            </a:r>
            <a:r>
              <a:rPr lang="lv-LV" sz="1400" b="1" dirty="0">
                <a:effectLst/>
                <a:latin typeface="Calibri" panose="020F0502020204030204" pitchFamily="34" charset="0"/>
                <a:ea typeface="Times New Roman" panose="02020603050405020304" pitchFamily="18" charset="0"/>
              </a:rPr>
              <a:t>Ilgtspējas foruma</a:t>
            </a:r>
            <a:r>
              <a:rPr lang="lv-LV" sz="1400" dirty="0">
                <a:effectLst/>
                <a:latin typeface="Calibri" panose="020F0502020204030204" pitchFamily="34" charset="0"/>
                <a:ea typeface="Times New Roman" panose="02020603050405020304" pitchFamily="18" charset="0"/>
              </a:rPr>
              <a:t> organizatoriem, kuri aicina uz šo diskusiju par ilgtspēju un valsts pārvaldi.</a:t>
            </a:r>
            <a:endParaRPr lang="lv-LV" sz="14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Wingdings" panose="05000000000000000000" pitchFamily="2" charset="2"/>
              <a:buChar char=""/>
            </a:pPr>
            <a:r>
              <a:rPr lang="lv-LV" sz="1400" dirty="0">
                <a:effectLst/>
                <a:latin typeface="Calibri" panose="020F0502020204030204" pitchFamily="34" charset="0"/>
                <a:ea typeface="Times New Roman" panose="02020603050405020304" pitchFamily="18" charset="0"/>
              </a:rPr>
              <a:t>Šeit pulcējušies valsts pārvaldē strādājošie, -  </a:t>
            </a:r>
            <a:r>
              <a:rPr lang="lv-LV" sz="1400" b="1" dirty="0">
                <a:effectLst/>
                <a:latin typeface="Calibri" panose="020F0502020204030204" pitchFamily="34" charset="0"/>
                <a:ea typeface="Times New Roman" panose="02020603050405020304" pitchFamily="18" charset="0"/>
              </a:rPr>
              <a:t>darītāji</a:t>
            </a:r>
            <a:r>
              <a:rPr lang="lv-LV" sz="1400" dirty="0">
                <a:effectLst/>
                <a:latin typeface="Calibri" panose="020F0502020204030204" pitchFamily="34" charset="0"/>
                <a:ea typeface="Times New Roman" panose="02020603050405020304" pitchFamily="18" charset="0"/>
              </a:rPr>
              <a:t>, kas dalās ar savu pieredzi ilgtspējīgas attīstības jomā. </a:t>
            </a:r>
            <a:endParaRPr lang="lv-LV" sz="1400" dirty="0">
              <a:effectLst/>
              <a:latin typeface="Calibri" panose="020F0502020204030204" pitchFamily="34" charset="0"/>
              <a:ea typeface="Calibri" panose="020F0502020204030204" pitchFamily="34" charset="0"/>
            </a:endParaRPr>
          </a:p>
          <a:p>
            <a:r>
              <a:rPr lang="lv-LV" sz="1400" dirty="0">
                <a:effectLst/>
                <a:latin typeface="Calibri" panose="020F0502020204030204" pitchFamily="34" charset="0"/>
                <a:ea typeface="Calibri" panose="020F0502020204030204" pitchFamily="34" charset="0"/>
              </a:rPr>
              <a:t>Mana atslēga uz </a:t>
            </a:r>
            <a:r>
              <a:rPr lang="lv-LV" sz="1400" dirty="0" err="1">
                <a:effectLst/>
                <a:latin typeface="Calibri" panose="020F0502020204030204" pitchFamily="34" charset="0"/>
                <a:ea typeface="Calibri" panose="020F0502020204030204" pitchFamily="34" charset="0"/>
              </a:rPr>
              <a:t>ilgstspēju</a:t>
            </a:r>
            <a:r>
              <a:rPr lang="lv-LV" sz="1400" dirty="0">
                <a:effectLst/>
                <a:latin typeface="Calibri" panose="020F0502020204030204" pitchFamily="34" charset="0"/>
                <a:ea typeface="Calibri" panose="020F0502020204030204" pitchFamily="34" charset="0"/>
              </a:rPr>
              <a:t> attīstību:</a:t>
            </a:r>
          </a:p>
          <a:p>
            <a:r>
              <a:rPr lang="lv-LV" sz="1400" dirty="0">
                <a:effectLst/>
                <a:latin typeface="Calibri" panose="020F0502020204030204" pitchFamily="34" charset="0"/>
                <a:ea typeface="Calibri" panose="020F0502020204030204" pitchFamily="34" charset="0"/>
              </a:rPr>
              <a:t>lai pārmaiņas</a:t>
            </a:r>
          </a:p>
          <a:p>
            <a:r>
              <a:rPr lang="lv-LV" sz="1400" dirty="0">
                <a:effectLst/>
                <a:latin typeface="Calibri" panose="020F0502020204030204" pitchFamily="34" charset="0"/>
                <a:ea typeface="Calibri" panose="020F0502020204030204" pitchFamily="34" charset="0"/>
              </a:rPr>
              <a:t>“neizsit korķus”,</a:t>
            </a:r>
          </a:p>
          <a:p>
            <a:r>
              <a:rPr lang="lv-LV" sz="1400" dirty="0">
                <a:effectLst/>
                <a:latin typeface="Calibri" panose="020F0502020204030204" pitchFamily="34" charset="0"/>
                <a:ea typeface="Calibri" panose="020F0502020204030204" pitchFamily="34" charset="0"/>
              </a:rPr>
              <a:t>lai spētu mainīties </a:t>
            </a:r>
            <a:br>
              <a:rPr lang="lv-LV" sz="1400" dirty="0">
                <a:effectLst/>
                <a:latin typeface="Calibri" panose="020F0502020204030204" pitchFamily="34" charset="0"/>
                <a:ea typeface="Calibri" panose="020F0502020204030204" pitchFamily="34" charset="0"/>
              </a:rPr>
            </a:br>
            <a:r>
              <a:rPr lang="lv-LV" sz="1400" dirty="0">
                <a:effectLst/>
                <a:latin typeface="Calibri" panose="020F0502020204030204" pitchFamily="34" charset="0"/>
                <a:ea typeface="Calibri" panose="020F0502020204030204" pitchFamily="34" charset="0"/>
              </a:rPr>
              <a:t>“uz augšu”, lai</a:t>
            </a:r>
          </a:p>
          <a:p>
            <a:r>
              <a:rPr lang="lv-LV" sz="1400" dirty="0">
                <a:effectLst/>
                <a:latin typeface="Calibri" panose="020F0502020204030204" pitchFamily="34" charset="0"/>
                <a:ea typeface="Calibri" panose="020F0502020204030204" pitchFamily="34" charset="0"/>
              </a:rPr>
              <a:t>ir pastāvīga sajūta </a:t>
            </a:r>
          </a:p>
          <a:p>
            <a:r>
              <a:rPr lang="lv-LV" sz="1400" dirty="0">
                <a:effectLst/>
                <a:latin typeface="Calibri" panose="020F0502020204030204" pitchFamily="34" charset="0"/>
                <a:ea typeface="Calibri" panose="020F0502020204030204" pitchFamily="34" charset="0"/>
              </a:rPr>
              <a:t>un skaidrība par to, </a:t>
            </a:r>
          </a:p>
          <a:p>
            <a:r>
              <a:rPr lang="lv-LV" sz="1400" b="1" dirty="0">
                <a:effectLst/>
                <a:latin typeface="Calibri" panose="020F0502020204030204" pitchFamily="34" charset="0"/>
                <a:ea typeface="Calibri" panose="020F0502020204030204" pitchFamily="34" charset="0"/>
              </a:rPr>
              <a:t>kas TU esi?</a:t>
            </a:r>
            <a:endParaRPr lang="lv-LV" sz="1400" dirty="0">
              <a:effectLst/>
              <a:latin typeface="Calibri" panose="020F0502020204030204" pitchFamily="34" charset="0"/>
              <a:ea typeface="Calibri" panose="020F0502020204030204" pitchFamily="34" charset="0"/>
            </a:endParaRPr>
          </a:p>
          <a:p>
            <a:r>
              <a:rPr lang="lv-LV" sz="1400" b="1" dirty="0">
                <a:effectLst/>
                <a:latin typeface="Calibri" panose="020F0502020204030204" pitchFamily="34" charset="0"/>
                <a:ea typeface="Calibri" panose="020F0502020204030204" pitchFamily="34" charset="0"/>
              </a:rPr>
              <a:t>par ko TU esi?</a:t>
            </a:r>
            <a:endParaRPr lang="lv-LV" sz="1400" dirty="0">
              <a:effectLst/>
              <a:latin typeface="Calibri" panose="020F0502020204030204" pitchFamily="34" charset="0"/>
              <a:ea typeface="Calibri" panose="020F0502020204030204" pitchFamily="34" charset="0"/>
            </a:endParaRPr>
          </a:p>
          <a:p>
            <a:r>
              <a:rPr lang="lv-LV" sz="1400" b="1" dirty="0">
                <a:effectLst/>
                <a:latin typeface="Calibri" panose="020F0502020204030204" pitchFamily="34" charset="0"/>
                <a:ea typeface="Calibri" panose="020F0502020204030204" pitchFamily="34" charset="0"/>
              </a:rPr>
              <a:t>kur TU esi? </a:t>
            </a:r>
            <a:br>
              <a:rPr lang="lv-LV" sz="1400" b="1" dirty="0">
                <a:effectLst/>
                <a:latin typeface="Calibri" panose="020F0502020204030204" pitchFamily="34" charset="0"/>
                <a:ea typeface="Calibri" panose="020F0502020204030204" pitchFamily="34" charset="0"/>
              </a:rPr>
            </a:br>
            <a:r>
              <a:rPr lang="lv-LV" sz="1400" b="1" dirty="0">
                <a:effectLst/>
                <a:latin typeface="Calibri" panose="020F0502020204030204" pitchFamily="34" charset="0"/>
                <a:ea typeface="Calibri" panose="020F0502020204030204" pitchFamily="34" charset="0"/>
              </a:rPr>
              <a:t>kādas ir TAVAS vērtības?</a:t>
            </a:r>
            <a:endParaRPr lang="lv-LV" sz="1400" dirty="0">
              <a:effectLst/>
              <a:latin typeface="Calibri" panose="020F0502020204030204" pitchFamily="34" charset="0"/>
              <a:ea typeface="Calibri" panose="020F0502020204030204" pitchFamily="34" charset="0"/>
            </a:endParaRPr>
          </a:p>
          <a:p>
            <a:endParaRPr lang="lv-LV" dirty="0"/>
          </a:p>
        </p:txBody>
      </p:sp>
      <p:sp>
        <p:nvSpPr>
          <p:cNvPr id="4" name="Slaida numura vietturis 3"/>
          <p:cNvSpPr>
            <a:spLocks noGrp="1"/>
          </p:cNvSpPr>
          <p:nvPr>
            <p:ph type="sldNum" sz="quarter" idx="5"/>
          </p:nvPr>
        </p:nvSpPr>
        <p:spPr/>
        <p:txBody>
          <a:bodyPr/>
          <a:lstStyle/>
          <a:p>
            <a:fld id="{532962E2-0F19-4495-AF4C-D63165BB6375}" type="slidenum">
              <a:rPr lang="en-US" smtClean="0"/>
              <a:t>1</a:t>
            </a:fld>
            <a:endParaRPr lang="en-US"/>
          </a:p>
        </p:txBody>
      </p:sp>
    </p:spTree>
    <p:extLst>
      <p:ext uri="{BB962C8B-B14F-4D97-AF65-F5344CB8AC3E}">
        <p14:creationId xmlns:p14="http://schemas.microsoft.com/office/powerpoint/2010/main" val="90126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dirty="0">
                <a:effectLst/>
                <a:latin typeface="Calibri" panose="020F0502020204030204" pitchFamily="34" charset="0"/>
                <a:ea typeface="Calibri" panose="020F0502020204030204" pitchFamily="34" charset="0"/>
              </a:rPr>
              <a:t>Valsts pārvalde ir daudz citi piemēri, kas ir vērsts uz pārvaldes ilgtspējas kapacitātes stiprināšanu.</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Katram no šiem izaicinājumiem ir nepieciešami stratēģiski risinājumi, lai nodrošinātu ilgtspējīgu attīstību un konkurētspēju. Lai risinātu šos izaicinājumus, ir jāpielāgojas mainīgajiem apstākļiem, jāievieš modernas prakses un tehnoloģijas, un </a:t>
            </a:r>
            <a:r>
              <a:rPr lang="lv-LV" sz="1200" b="1" dirty="0">
                <a:effectLst/>
                <a:latin typeface="Calibri" panose="020F0502020204030204" pitchFamily="34" charset="0"/>
                <a:ea typeface="Calibri" panose="020F0502020204030204" pitchFamily="34" charset="0"/>
              </a:rPr>
              <a:t>jāstrādā kopā – nozaru ministrijām, valdībai un citiem nozaru dalībniekiem, lai nodrošinātu ilgtspējīgu attīstību.</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ZM- resorā, A/S Latvijas valsts meži- dabas resursu ( zemes dzīļu politika, zemes resursu) uzskaite, finālā stadijā ir Meža nozares pamatnostādnes, apstiprināta un šogad piemērota pirmo gadu Kopējā lauksaimniecības politika, Bioloģiskās lauksaimniecības stratēģija, un savu apstiprināšanu Valdībā gaida Skolas ēdināšanas koncepcija:</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Lai veicinātu ilgtspējīgas pārtikas sistēmas attīstību Latvijā, kas nodrošinātu saikni starp cilvēka veselību, sabiedrību un dabu, kā arī veicinātu Zaļā kursa mērķu īstenošanu Latvijā,  manā uzraudzībā tika izveidota Bioloģiskās lauksaimniecības attīstības rīcības plāna 2023.–2030. gadam izpildes koordinēšanas darba grupa, kuras sastāvā ir 13 pārstāvji no dažādām ieinteresētajām pusēm – ZM, lauksaimnieku NVO, konsultāciju sistēmas, zinātnes un kontrolējošām iestādēm. Un mums bija skaidri definēti </a:t>
            </a:r>
            <a:r>
              <a:rPr lang="lv-LV" sz="1200" dirty="0" err="1">
                <a:effectLst/>
                <a:latin typeface="Calibri" panose="020F0502020204030204" pitchFamily="34" charset="0"/>
                <a:ea typeface="Calibri" panose="020F0502020204030204" pitchFamily="34" charset="0"/>
              </a:rPr>
              <a:t>mēŗki</a:t>
            </a:r>
            <a:r>
              <a:rPr lang="lv-LV" sz="1200" dirty="0">
                <a:effectLst/>
                <a:latin typeface="Calibri" panose="020F0502020204030204" pitchFamily="34" charset="0"/>
                <a:ea typeface="Calibri" panose="020F0502020204030204" pitchFamily="34" charset="0"/>
              </a:rPr>
              <a:t> un uzdevumi</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1. regulāri tikties, lai izskatītu aktualitātes nozarē;</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2. organizēt </a:t>
            </a:r>
            <a:r>
              <a:rPr lang="lv-LV" sz="1200" dirty="0" err="1">
                <a:effectLst/>
                <a:latin typeface="Calibri" panose="020F0502020204030204" pitchFamily="34" charset="0"/>
                <a:ea typeface="Calibri" panose="020F0502020204030204" pitchFamily="34" charset="0"/>
              </a:rPr>
              <a:t>problēm</a:t>
            </a:r>
            <a:r>
              <a:rPr lang="lv-LV" sz="1200" dirty="0">
                <a:effectLst/>
                <a:latin typeface="Calibri" panose="020F0502020204030204" pitchFamily="34" charset="0"/>
                <a:ea typeface="Calibri" panose="020F0502020204030204" pitchFamily="34" charset="0"/>
              </a:rPr>
              <a:t>-jautājumu risināšanu atbilstoši rīcības plānā noteiktajam;</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3. ik gadu vērtēt progresu prioritāro jautājumu risināšanā;</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4. ik gadu izvirzīt prioritāros risināmos jautājumus;</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5. reizi divos gados vērtēt progresu rezultatīvo rādītāju sasniegšanā.</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Savukārt, Lai izstrādātu koncepciju par īstenojamiem pasākumiem, izmaiņu ieviešanai Latvijas skolu ēdināšanas sistēmā, veicinot īso pārtikas piegādes ķēžu izmantošanu, izveidoju darba grupu 34 ekspertu sastāvā, kas pārstāv ZM, VARAM, VM, IZM, LPS, lauksaimnieku NVO, IUB, PVD, ēdinātāju NVO un konsultējošās iestādes.</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Darba grupas uzdevums- uzdots izstrādāt un zemkopības ministram iesniegt koncepciju, ierosinot arī iespējamos grozījumus normatīvajos aktos un ietverot šādus darbības virzienus:</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1.     pārtikas produktu un ēdināšanas pakalpojumu iepirkumu sistēma, tostarp zaļā publiskā iepirkuma kvalitātes kritēriji;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2.     vietējo pārtikas ražotāju potenciāls skolu nodrošināšanai ar pārtikas produktiem;</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3.     izglītības satura sasaiste ar ilgtspējīga un veselīga uztura jautājumiem;</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4.     uztura normas izglītības iestāžu izglītojamiem;</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5.     pārtikas atkritumu samazināšanas iespējas skolēnu ēdināšanā;</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6.     citi darbības virzieni, kas atbilst skolu ēdināšanas ilgtspējas attīstībai.</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Un vēl:</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VARAM un Iepirkumu Uzraudzības birojs attīsta zaļos iepirkumus, Valsts kase ir izlaidusi zaļās un sociāli atbildīgās obligācijas – tādejādi nosedzot Minimālā ienākuma līmeņa paaugstināšanu. Tie ir tikai daži piemēri.</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solidFill>
                  <a:srgbClr val="FF0000"/>
                </a:solidFill>
                <a:effectLst/>
                <a:latin typeface="Calibri" panose="020F0502020204030204" pitchFamily="34" charset="0"/>
                <a:ea typeface="Calibri" panose="020F0502020204030204" pitchFamily="34" charset="0"/>
              </a:rPr>
              <a:t>Mana rekomendācija, kā valsts pārvaldei rīkoties nākotnē?</a:t>
            </a:r>
            <a:endParaRPr lang="lv-LV" sz="9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lv-LV" sz="1200" dirty="0">
                <a:effectLst/>
                <a:latin typeface="Calibri" panose="020F0502020204030204" pitchFamily="34" charset="0"/>
                <a:ea typeface="Times New Roman" panose="02020603050405020304" pitchFamily="18" charset="0"/>
              </a:rPr>
              <a:t>Īstenot plānus, kurus tā ir izstrādājusi. </a:t>
            </a:r>
            <a:endParaRPr lang="lv-LV" sz="9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lv-LV" sz="1200" dirty="0">
                <a:effectLst/>
                <a:latin typeface="Calibri" panose="020F0502020204030204" pitchFamily="34" charset="0"/>
                <a:ea typeface="Times New Roman" panose="02020603050405020304" pitchFamily="18" charset="0"/>
              </a:rPr>
              <a:t>Apstākļos, kad ir ierobežots budžets, tiekties pēc efektivitātes – sasniegt mērķus ar inovatīvākiem līdzekļiem.</a:t>
            </a:r>
            <a:endParaRPr lang="lv-LV" sz="9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lv-LV" sz="1200" dirty="0">
                <a:effectLst/>
                <a:latin typeface="Calibri" panose="020F0502020204030204" pitchFamily="34" charset="0"/>
                <a:ea typeface="Times New Roman" panose="02020603050405020304" pitchFamily="18" charset="0"/>
              </a:rPr>
              <a:t>Gūt labo praksi no kolēģiem citās ministrijās un dienestos. </a:t>
            </a:r>
            <a:endParaRPr lang="lv-LV" sz="9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lv-LV" sz="1200" dirty="0">
                <a:effectLst/>
                <a:latin typeface="Calibri" panose="020F0502020204030204" pitchFamily="34" charset="0"/>
                <a:ea typeface="Times New Roman" panose="02020603050405020304" pitchFamily="18" charset="0"/>
              </a:rPr>
              <a:t>Jau tagad iestāžu vadītājiem ir visas tiesības stiprināt valsts ilgtspēju, sabiedrības labklājību – šie un citi principi iekļauti </a:t>
            </a:r>
            <a:r>
              <a:rPr lang="lv-LV" sz="1200" b="1" dirty="0">
                <a:effectLst/>
                <a:latin typeface="Calibri" panose="020F0502020204030204" pitchFamily="34" charset="0"/>
                <a:ea typeface="Times New Roman" panose="02020603050405020304" pitchFamily="18" charset="0"/>
              </a:rPr>
              <a:t>Valsts pārvaldes vērtības un ētikas pamatprincipos, </a:t>
            </a:r>
            <a:r>
              <a:rPr lang="lv-LV" sz="1200" dirty="0">
                <a:effectLst/>
                <a:latin typeface="Calibri" panose="020F0502020204030204" pitchFamily="34" charset="0"/>
                <a:ea typeface="Times New Roman" panose="02020603050405020304" pitchFamily="18" charset="0"/>
              </a:rPr>
              <a:t>un ir katra iestādes vadītāja atbildība. </a:t>
            </a:r>
            <a:endParaRPr lang="lv-LV" sz="900" dirty="0">
              <a:effectLst/>
              <a:latin typeface="Calibri" panose="020F0502020204030204" pitchFamily="34" charset="0"/>
              <a:ea typeface="Calibri" panose="020F0502020204030204" pitchFamily="34" charset="0"/>
            </a:endParaRPr>
          </a:p>
          <a:p>
            <a:r>
              <a:rPr lang="lv-LV" sz="1200" b="1">
                <a:effectLst/>
                <a:latin typeface="Calibri" panose="020F0502020204030204" pitchFamily="34" charset="0"/>
                <a:ea typeface="Calibri" panose="020F0502020204030204" pitchFamily="34" charset="0"/>
              </a:rPr>
              <a:t> </a:t>
            </a:r>
            <a:endParaRPr lang="lv-LV" sz="900">
              <a:effectLst/>
              <a:latin typeface="Calibri" panose="020F0502020204030204" pitchFamily="34" charset="0"/>
              <a:ea typeface="Calibri" panose="020F0502020204030204" pitchFamily="34" charset="0"/>
            </a:endParaRPr>
          </a:p>
          <a:p>
            <a:endParaRPr lang="lv-LV"/>
          </a:p>
        </p:txBody>
      </p:sp>
      <p:sp>
        <p:nvSpPr>
          <p:cNvPr id="4" name="Slaida numura vietturis 3"/>
          <p:cNvSpPr>
            <a:spLocks noGrp="1"/>
          </p:cNvSpPr>
          <p:nvPr>
            <p:ph type="sldNum" sz="quarter" idx="5"/>
          </p:nvPr>
        </p:nvSpPr>
        <p:spPr/>
        <p:txBody>
          <a:bodyPr/>
          <a:lstStyle/>
          <a:p>
            <a:fld id="{532962E2-0F19-4495-AF4C-D63165BB6375}" type="slidenum">
              <a:rPr lang="en-US" smtClean="0"/>
              <a:t>10</a:t>
            </a:fld>
            <a:endParaRPr lang="en-US"/>
          </a:p>
        </p:txBody>
      </p:sp>
    </p:spTree>
    <p:extLst>
      <p:ext uri="{BB962C8B-B14F-4D97-AF65-F5344CB8AC3E}">
        <p14:creationId xmlns:p14="http://schemas.microsoft.com/office/powerpoint/2010/main" val="207104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609BD4E-1AE2-868D-D0A6-3568720523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F36EE5C-BAA5-2177-5718-E94BF99B0E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Mēs visi labi zinām, ka uzlabojumi nākotnē izriet no mūsu rīcības šodien un tagad.</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Uz apvāršņa mums ir mērķi. Un vienlaikus, ir virkne praktisku lēmumu, kas jāpieņem ik dienu, lai šos mērķus sasniegtu.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Tie skar pieejamos resursus: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gadskārtējie budžeta lēmumi</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izšķiršanās, vai strādāt kā līdz šim vai veikt reformas</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infrastruktūras pārvaldības lēmumi</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investīcijas</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uz ko koncentrēt cilvēkresursus</a:t>
            </a:r>
            <a:endParaRPr lang="lv-LV" sz="9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Calibri" panose="020F0502020204030204" pitchFamily="34" charset="0"/>
              <a:buChar char="-"/>
            </a:pPr>
            <a:r>
              <a:rPr lang="lv-LV" sz="1200" dirty="0">
                <a:effectLst/>
                <a:latin typeface="Calibri" panose="020F0502020204030204" pitchFamily="34" charset="0"/>
                <a:ea typeface="Times New Roman" panose="02020603050405020304" pitchFamily="18" charset="0"/>
              </a:rPr>
              <a:t>kā mēs iesaistām citus, u. tml.</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2.</a:t>
            </a:r>
            <a:endParaRPr lang="lv-LV" sz="900" dirty="0">
              <a:effectLst/>
              <a:latin typeface="Calibri" panose="020F0502020204030204" pitchFamily="34" charset="0"/>
              <a:ea typeface="Calibri" panose="020F0502020204030204" pitchFamily="34" charset="0"/>
            </a:endParaRPr>
          </a:p>
        </p:txBody>
      </p:sp>
      <p:sp>
        <p:nvSpPr>
          <p:cNvPr id="35844" name="Slide Number Placeholder 3">
            <a:extLst>
              <a:ext uri="{FF2B5EF4-FFF2-40B4-BE49-F238E27FC236}">
                <a16:creationId xmlns:a16="http://schemas.microsoft.com/office/drawing/2014/main" id="{D3718105-F20A-4D79-A564-3BBD5564D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4C6238B-0687-48CE-AB15-6EEDF501E312}" type="slidenum">
              <a:rPr lang="lv-LV" altLang="lv-LV" smtClean="0"/>
              <a:pPr/>
              <a:t>2</a:t>
            </a:fld>
            <a:endParaRPr lang="lv-LV" alt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Latvijas valsts pārvalde īsteno ilgtspējīgu attīstību ar </a:t>
            </a:r>
            <a:r>
              <a:rPr lang="lv-LV" sz="1200" b="1" dirty="0">
                <a:effectLst/>
                <a:latin typeface="Calibri" panose="020F0502020204030204" pitchFamily="34" charset="0"/>
                <a:ea typeface="Times New Roman" panose="02020603050405020304" pitchFamily="18" charset="0"/>
              </a:rPr>
              <a:t>Latviju 2030</a:t>
            </a:r>
            <a:r>
              <a:rPr lang="lv-LV" sz="1200" dirty="0">
                <a:effectLst/>
                <a:latin typeface="Calibri" panose="020F0502020204030204" pitchFamily="34" charset="0"/>
                <a:ea typeface="Times New Roman" panose="02020603050405020304" pitchFamily="18" charset="0"/>
              </a:rPr>
              <a:t> – Latvijas ilgtermiņa attīstības stratēģiju līdz 2030.gadam. To apstiprināja 2010. un tā ir neticami mūsdienīga.</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Citāts “</a:t>
            </a:r>
            <a:r>
              <a:rPr lang="lv-LV" sz="1200" b="1" dirty="0">
                <a:effectLst/>
                <a:latin typeface="Calibri" panose="020F0502020204030204" pitchFamily="34" charset="0"/>
                <a:ea typeface="Times New Roman" panose="02020603050405020304" pitchFamily="18" charset="0"/>
              </a:rPr>
              <a:t>Latvijai būs inovatīva un </a:t>
            </a:r>
            <a:r>
              <a:rPr lang="lv-LV" sz="1200" b="1" dirty="0" err="1">
                <a:effectLst/>
                <a:latin typeface="Calibri" panose="020F0502020204030204" pitchFamily="34" charset="0"/>
                <a:ea typeface="Times New Roman" panose="02020603050405020304" pitchFamily="18" charset="0"/>
              </a:rPr>
              <a:t>eko</a:t>
            </a:r>
            <a:r>
              <a:rPr lang="lv-LV" sz="1200" b="1" dirty="0">
                <a:effectLst/>
                <a:latin typeface="Calibri" panose="020F0502020204030204" pitchFamily="34" charset="0"/>
                <a:ea typeface="Times New Roman" panose="02020603050405020304" pitchFamily="18" charset="0"/>
              </a:rPr>
              <a:t>-efektīva ekonomika</a:t>
            </a:r>
            <a:r>
              <a:rPr lang="lv-LV" sz="1200" dirty="0">
                <a:effectLst/>
                <a:latin typeface="Calibri" panose="020F0502020204030204" pitchFamily="34" charset="0"/>
                <a:ea typeface="Times New Roman" panose="02020603050405020304" pitchFamily="18" charset="0"/>
              </a:rPr>
              <a:t>”, “daba ir nākotnes kapitāls”, svarīgi nodrošināt iespēju vienlīdzību visā teritorijā, </a:t>
            </a:r>
            <a:r>
              <a:rPr lang="lv-LV" sz="1200" dirty="0" err="1">
                <a:effectLst/>
                <a:latin typeface="Calibri" panose="020F0502020204030204" pitchFamily="34" charset="0"/>
                <a:ea typeface="Times New Roman" panose="02020603050405020304" pitchFamily="18" charset="0"/>
              </a:rPr>
              <a:t>u.tml</a:t>
            </a:r>
            <a:r>
              <a:rPr lang="lv-LV" sz="1200" dirty="0">
                <a:effectLst/>
                <a:latin typeface="Calibri" panose="020F0502020204030204" pitchFamily="34" charset="0"/>
                <a:ea typeface="Times New Roman" panose="02020603050405020304" pitchFamily="18" charset="0"/>
              </a:rPr>
              <a:t>,</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Ar skatu uz Latvija 2030 sasniegšanu – valsts pārvalde iesaistīja privāto, akadēmisko un nevalstisko sektoru, un nonāca līdz secinājumiem kā nodrošināt Latvijas ilgtspējīgu attīstību vidējā termiņā – ar </a:t>
            </a:r>
            <a:r>
              <a:rPr lang="lv-LV" sz="1200" b="1" dirty="0">
                <a:effectLst/>
                <a:latin typeface="Calibri" panose="020F0502020204030204" pitchFamily="34" charset="0"/>
                <a:ea typeface="Times New Roman" panose="02020603050405020304" pitchFamily="18" charset="0"/>
              </a:rPr>
              <a:t>Nacionālo attīstības plānu.</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Ja mēs salīdzinām ilgtspējīgas attīstības ietvaru, kas ir Latvijas stratēģijās (pamatnostādnēs un plānos) un ANO ietvaru, kas stājusies spēkā ar 2015. gadu- mūsu valsts pārvaldes īstenotās politikas pārklāj visus ANO ilgtspējīgas attīstības mērķus,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Te var redzēt mūsu 6 prioritāros virzienus un krāsainajos kvadrātiņos ANO </a:t>
            </a:r>
            <a:r>
              <a:rPr lang="lv-LV" sz="1200" dirty="0" err="1">
                <a:effectLst/>
                <a:latin typeface="Calibri" panose="020F0502020204030204" pitchFamily="34" charset="0"/>
                <a:ea typeface="Times New Roman" panose="02020603050405020304" pitchFamily="18" charset="0"/>
              </a:rPr>
              <a:t>mērkus</a:t>
            </a:r>
            <a:r>
              <a:rPr lang="lv-LV" sz="1200" dirty="0">
                <a:effectLst/>
                <a:latin typeface="Calibri" panose="020F0502020204030204" pitchFamily="34" charset="0"/>
                <a:ea typeface="Times New Roman" panose="02020603050405020304" pitchFamily="18" charset="0"/>
              </a:rPr>
              <a:t>.</a:t>
            </a:r>
            <a:endParaRPr lang="lv-LV" sz="9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Labā ziņa - mūsu mērķi ir arī ANO mērķi – esam uz kopīga ceļa.</a:t>
            </a:r>
            <a:endParaRPr lang="lv-LV" sz="9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32962E2-0F19-4495-AF4C-D63165BB6375}" type="slidenum">
              <a:rPr lang="en-US" smtClean="0"/>
              <a:t>3</a:t>
            </a:fld>
            <a:endParaRPr lang="en-US"/>
          </a:p>
        </p:txBody>
      </p:sp>
    </p:spTree>
    <p:extLst>
      <p:ext uri="{BB962C8B-B14F-4D97-AF65-F5344CB8AC3E}">
        <p14:creationId xmlns:p14="http://schemas.microsoft.com/office/powerpoint/2010/main" val="3673516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dirty="0">
                <a:effectLst/>
                <a:latin typeface="Calibri" panose="020F0502020204030204" pitchFamily="34" charset="0"/>
                <a:ea typeface="Calibri" panose="020F0502020204030204" pitchFamily="34" charset="0"/>
              </a:rPr>
              <a:t>Pārvaldībā lielākā māksla ir salāgot, jeb sasinhronizēt </a:t>
            </a:r>
            <a:r>
              <a:rPr lang="lv-LV" sz="1200" b="1" dirty="0">
                <a:effectLst/>
                <a:latin typeface="Calibri" panose="020F0502020204030204" pitchFamily="34" charset="0"/>
                <a:ea typeface="Calibri" panose="020F0502020204030204" pitchFamily="34" charset="0"/>
              </a:rPr>
              <a:t>trīs ilgtspējas dimensijas</a:t>
            </a:r>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Iespēju vienlīdzība, ekonomikas attīstība (konkurētspēja, ienākumi) un vides daudzveidības noturēšana.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Iespējas pārbaudīt savas spējas netrūkst. Noteikumi par koku ciršanu diametriem, Zemes izmantošanas noteikumi – dabas daudzveidībai. Augstas ražīgums uz lauka, vai bioloģiskā saimniekošana.</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Visi šie ir ilgtspējas dilemmas.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Tās prasa rīkoties, bet arī kompromisus.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Un ar kompromisiem ir tā, ka ne viena, ne otra puse nav apmierināta.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Līdz ar to, darbs ar trīs dimensijām nav populārs, bet tas ir tas, ar ko nodarbojas Ministru kabinets un Saeima.</a:t>
            </a:r>
            <a:endParaRPr lang="lv-LV" sz="900" dirty="0">
              <a:effectLst/>
              <a:latin typeface="Calibri" panose="020F0502020204030204" pitchFamily="34" charset="0"/>
              <a:ea typeface="Calibri" panose="020F0502020204030204" pitchFamily="34" charset="0"/>
            </a:endParaRPr>
          </a:p>
          <a:p>
            <a:endParaRPr lang="lv-LV" dirty="0"/>
          </a:p>
        </p:txBody>
      </p:sp>
      <p:sp>
        <p:nvSpPr>
          <p:cNvPr id="4" name="Slaida numura vietturis 3"/>
          <p:cNvSpPr>
            <a:spLocks noGrp="1"/>
          </p:cNvSpPr>
          <p:nvPr>
            <p:ph type="sldNum" sz="quarter" idx="5"/>
          </p:nvPr>
        </p:nvSpPr>
        <p:spPr/>
        <p:txBody>
          <a:bodyPr/>
          <a:lstStyle/>
          <a:p>
            <a:fld id="{532962E2-0F19-4495-AF4C-D63165BB6375}" type="slidenum">
              <a:rPr lang="en-US" smtClean="0"/>
              <a:t>4</a:t>
            </a:fld>
            <a:endParaRPr lang="en-US"/>
          </a:p>
        </p:txBody>
      </p:sp>
    </p:spTree>
    <p:extLst>
      <p:ext uri="{BB962C8B-B14F-4D97-AF65-F5344CB8AC3E}">
        <p14:creationId xmlns:p14="http://schemas.microsoft.com/office/powerpoint/2010/main" val="51046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dirty="0">
                <a:effectLst/>
                <a:latin typeface="Calibri" panose="020F0502020204030204" pitchFamily="34" charset="0"/>
                <a:ea typeface="Calibri" panose="020F0502020204030204" pitchFamily="34" charset="0"/>
              </a:rPr>
              <a:t>Īsumā par Dienaskārtību 2030 un kāpēc par to runāju.</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lv-LV" sz="1200" dirty="0">
                <a:effectLst/>
                <a:latin typeface="Calibri" panose="020F0502020204030204" pitchFamily="34" charset="0"/>
                <a:ea typeface="Times New Roman" panose="02020603050405020304" pitchFamily="18" charset="0"/>
              </a:rPr>
              <a:t>2015.gadā visi valstu un valdību vadītāji, t. sk. valsts prezidents Raimonds Vējonis, ANO līmeni apņēmās virzīties uz ilgtspējīgu attīstību. Tika pieņemta ANO rezolūcijā, kuru tautas valodā sauc Dienaskārtība 2030 (AGENDA 2030)</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lv-LV" sz="1200" dirty="0">
                <a:effectLst/>
                <a:latin typeface="Calibri" panose="020F0502020204030204" pitchFamily="34" charset="0"/>
                <a:ea typeface="Times New Roman" panose="02020603050405020304" pitchFamily="18" charset="0"/>
              </a:rPr>
              <a:t>Kompromisu rezultātā – visas pasaules valdības un pilsoniskā sabiedrībai  nonāca līdz 17 ANO ilgtspējīgas attīstības mērķiem un 169 </a:t>
            </a:r>
            <a:r>
              <a:rPr lang="lv-LV" sz="1200" dirty="0" err="1">
                <a:effectLst/>
                <a:latin typeface="Calibri" panose="020F0502020204030204" pitchFamily="34" charset="0"/>
                <a:ea typeface="Times New Roman" panose="02020603050405020304" pitchFamily="18" charset="0"/>
              </a:rPr>
              <a:t>apakšmērķiem</a:t>
            </a:r>
            <a:r>
              <a:rPr lang="lv-LV" sz="1200" dirty="0">
                <a:effectLst/>
                <a:latin typeface="Calibri" panose="020F0502020204030204" pitchFamily="34" charset="0"/>
                <a:ea typeface="Times New Roman" panose="02020603050405020304" pitchFamily="18" charset="0"/>
              </a:rPr>
              <a:t>.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lv-LV" sz="1200" dirty="0">
                <a:effectLst/>
                <a:latin typeface="Calibri" panose="020F0502020204030204" pitchFamily="34" charset="0"/>
                <a:ea typeface="Times New Roman" panose="02020603050405020304" pitchFamily="18" charset="0"/>
              </a:rPr>
              <a:t>Mūsu plānotāji izveidoja Latvijas pieeju ANO IAM īstenošanā. Viņi  nolēma sakartēt to, ko apņēmušas visas ministrijas pret šiem mērķiem – un virzīties uz priekšu. Latvijas IAM ir MK ir apstiprinātajos politikas plānus. Valdība uzņemas atbildību par mērķiem un rādītāju sasniegšanu.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lv-LV" sz="1200" dirty="0">
                <a:effectLst/>
                <a:latin typeface="Calibri" panose="020F0502020204030204" pitchFamily="34" charset="0"/>
                <a:ea typeface="Times New Roman" panose="02020603050405020304" pitchFamily="18" charset="0"/>
              </a:rPr>
              <a:t>Latvija atskaitās ANO par ilgtspējīgu attīstību. Ministri prezentē mūsu ziņojumus, prezidenti uzstājas ANO Samitos, kas veltīti ilgtspējās jautājumiem. Mēs paužam savas apņemšanās, gūstam labās prakses pieredzes uzzinot par citu pušu risinājumiem.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lv-LV" sz="1200" dirty="0">
                <a:effectLst/>
                <a:latin typeface="Calibri" panose="020F0502020204030204" pitchFamily="34" charset="0"/>
                <a:ea typeface="Times New Roman" panose="02020603050405020304" pitchFamily="18" charset="0"/>
              </a:rPr>
              <a:t>17. mērķis nosaka, ka mēs palīdzam citām valstīm, kurām klājas grūtāk. Piemēram, mazināt SEG emisijas. Dalāmies pieredzē ar mūsu pārvaldības praksi, kas ir plaši pieprasīta, arī esam pamanāmi </a:t>
            </a:r>
            <a:r>
              <a:rPr lang="lv-LV" sz="1200" dirty="0" err="1">
                <a:effectLst/>
                <a:latin typeface="Calibri" panose="020F0502020204030204" pitchFamily="34" charset="0"/>
                <a:ea typeface="Times New Roman" panose="02020603050405020304" pitchFamily="18" charset="0"/>
              </a:rPr>
              <a:t>digitalizācijas</a:t>
            </a:r>
            <a:r>
              <a:rPr lang="lv-LV" sz="1200" dirty="0">
                <a:effectLst/>
                <a:latin typeface="Calibri" panose="020F0502020204030204" pitchFamily="34" charset="0"/>
                <a:ea typeface="Times New Roman" panose="02020603050405020304" pitchFamily="18" charset="0"/>
              </a:rPr>
              <a:t> risinājumu </a:t>
            </a:r>
            <a:r>
              <a:rPr lang="lv-LV" sz="1200" dirty="0" err="1">
                <a:effectLst/>
                <a:latin typeface="Calibri" panose="020F0502020204030204" pitchFamily="34" charset="0"/>
                <a:ea typeface="Times New Roman" panose="02020603050405020304" pitchFamily="18" charset="0"/>
              </a:rPr>
              <a:t>jomā,e</a:t>
            </a:r>
            <a:r>
              <a:rPr lang="lv-LV" sz="1200" dirty="0">
                <a:effectLst/>
                <a:latin typeface="Calibri" panose="020F0502020204030204" pitchFamily="34" charset="0"/>
                <a:ea typeface="Times New Roman" panose="02020603050405020304" pitchFamily="18" charset="0"/>
              </a:rPr>
              <a:t> -tiesas, </a:t>
            </a:r>
            <a:r>
              <a:rPr lang="lv-LV" sz="1200" dirty="0" err="1">
                <a:effectLst/>
                <a:latin typeface="Calibri" panose="020F0502020204030204" pitchFamily="34" charset="0"/>
                <a:ea typeface="Times New Roman" panose="02020603050405020304" pitchFamily="18" charset="0"/>
              </a:rPr>
              <a:t>digi</a:t>
            </a:r>
            <a:r>
              <a:rPr lang="lv-LV" sz="1200" dirty="0">
                <a:effectLst/>
                <a:latin typeface="Calibri" panose="020F0502020204030204" pitchFamily="34" charset="0"/>
                <a:ea typeface="Times New Roman" panose="02020603050405020304" pitchFamily="18" charset="0"/>
              </a:rPr>
              <a:t> notārs, veterinārais dienests, muitnieki un robežsargi, visādas puses piedalās attīstības sadarbībā.</a:t>
            </a:r>
            <a:endParaRPr lang="lv-LV" sz="900" dirty="0">
              <a:effectLst/>
              <a:latin typeface="Calibri" panose="020F0502020204030204" pitchFamily="34" charset="0"/>
              <a:ea typeface="Calibri" panose="020F0502020204030204" pitchFamily="34" charset="0"/>
            </a:endParaRPr>
          </a:p>
          <a:p>
            <a:endParaRPr lang="lv-LV" sz="900" dirty="0">
              <a:effectLst/>
              <a:latin typeface="Calibri" panose="020F0502020204030204" pitchFamily="34" charset="0"/>
              <a:ea typeface="Calibri" panose="020F0502020204030204" pitchFamily="34" charset="0"/>
            </a:endParaRPr>
          </a:p>
          <a:p>
            <a:endParaRPr lang="lv-LV" dirty="0"/>
          </a:p>
        </p:txBody>
      </p:sp>
      <p:sp>
        <p:nvSpPr>
          <p:cNvPr id="4" name="Slaida numura vietturis 3"/>
          <p:cNvSpPr>
            <a:spLocks noGrp="1"/>
          </p:cNvSpPr>
          <p:nvPr>
            <p:ph type="sldNum" sz="quarter" idx="5"/>
          </p:nvPr>
        </p:nvSpPr>
        <p:spPr/>
        <p:txBody>
          <a:bodyPr/>
          <a:lstStyle/>
          <a:p>
            <a:fld id="{532962E2-0F19-4495-AF4C-D63165BB6375}" type="slidenum">
              <a:rPr lang="en-US" smtClean="0"/>
              <a:t>5</a:t>
            </a:fld>
            <a:endParaRPr lang="en-US"/>
          </a:p>
        </p:txBody>
      </p:sp>
    </p:spTree>
    <p:extLst>
      <p:ext uri="{BB962C8B-B14F-4D97-AF65-F5344CB8AC3E}">
        <p14:creationId xmlns:p14="http://schemas.microsoft.com/office/powerpoint/2010/main" val="262265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A7107E9-31C4-7674-3F74-7540944519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90993FF-D4D3-B4CF-188D-DD97AB07E7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lv-LV" sz="1200" dirty="0">
                <a:effectLst/>
                <a:latin typeface="Calibri" panose="020F0502020204030204" pitchFamily="34" charset="0"/>
                <a:ea typeface="Calibri" panose="020F0502020204030204" pitchFamily="34" charset="0"/>
              </a:rPr>
              <a:t>Starp citu, Starptautiskās organizācijas augsti vērtē Latvijas sniegumu ilgtspējīgā attīstība. Vienā pārskatā, ņemot visus rādītājus kopumā, </a:t>
            </a:r>
            <a:r>
              <a:rPr lang="lv-LV" sz="1200" dirty="0">
                <a:solidFill>
                  <a:srgbClr val="FF0000"/>
                </a:solidFill>
                <a:effectLst/>
                <a:latin typeface="Calibri" panose="020F0502020204030204" pitchFamily="34" charset="0"/>
                <a:ea typeface="Calibri" panose="020F0502020204030204" pitchFamily="34" charset="0"/>
              </a:rPr>
              <a:t>Latvija ir 13 vietā </a:t>
            </a:r>
            <a:r>
              <a:rPr lang="lv-LV" sz="1200" dirty="0">
                <a:effectLst/>
                <a:latin typeface="Calibri" panose="020F0502020204030204" pitchFamily="34" charset="0"/>
                <a:ea typeface="Calibri" panose="020F0502020204030204" pitchFamily="34" charset="0"/>
              </a:rPr>
              <a:t>no 167 aplūkotajām valstīm. Protams, katrs vērtē atbilstoši savai rādītāju sistēmai, bet mēs vērtējam atbilstoši rādītājiem, kas ir MK lēmumos. </a:t>
            </a:r>
            <a:endParaRPr lang="lv-LV" altLang="lv-LV" dirty="0"/>
          </a:p>
        </p:txBody>
      </p:sp>
      <p:sp>
        <p:nvSpPr>
          <p:cNvPr id="15364" name="Slide Number Placeholder 3">
            <a:extLst>
              <a:ext uri="{FF2B5EF4-FFF2-40B4-BE49-F238E27FC236}">
                <a16:creationId xmlns:a16="http://schemas.microsoft.com/office/drawing/2014/main" id="{89BC9E46-1D1A-2959-EB6F-8A89A754D5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2A01B8-627F-4D5C-8DFE-EB1D59CDA698}" type="slidenum">
              <a:rPr lang="lv-LV" altLang="lv-LV" smtClean="0"/>
              <a:pPr/>
              <a:t>6</a:t>
            </a:fld>
            <a:endParaRPr lang="lv-LV" alt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Cilvēki meklē informāciju par to, ko mēs darām, lai nodrošinātu ilgtspējīgu attīstību.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Apkopojot visu, ko ieviešam, saliekot par ANO mērķiem, varam vieglāk skaidrot ārzemniekiem, Eiropai ko darām.</a:t>
            </a:r>
            <a:endParaRPr lang="lv-LV" sz="900" dirty="0">
              <a:effectLst/>
              <a:latin typeface="Calibri" panose="020F0502020204030204" pitchFamily="34" charset="0"/>
              <a:ea typeface="Calibri" panose="020F0502020204030204" pitchFamily="34" charset="0"/>
            </a:endParaRPr>
          </a:p>
          <a:p>
            <a:pPr marL="342900" lvl="0" indent="-342900">
              <a:lnSpc>
                <a:spcPct val="105000"/>
              </a:lnSpc>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Bet labāk, šis ziņojums latviešu valodā paskaidrot tautiešiem to, ko valdība dara. </a:t>
            </a:r>
            <a:endParaRPr lang="lv-LV" sz="900" dirty="0">
              <a:effectLst/>
              <a:latin typeface="Calibri" panose="020F0502020204030204" pitchFamily="34" charset="0"/>
              <a:ea typeface="Calibri" panose="020F0502020204030204" pitchFamily="34" charset="0"/>
            </a:endParaRPr>
          </a:p>
          <a:p>
            <a:pPr marL="342900" lvl="0" indent="-342900">
              <a:lnSpc>
                <a:spcPct val="105000"/>
              </a:lnSpc>
              <a:spcAft>
                <a:spcPts val="800"/>
              </a:spcAft>
              <a:buFont typeface="Wingdings" panose="05000000000000000000" pitchFamily="2" charset="2"/>
              <a:buChar char=""/>
            </a:pPr>
            <a:r>
              <a:rPr lang="lv-LV" sz="1200" dirty="0">
                <a:effectLst/>
                <a:latin typeface="Calibri" panose="020F0502020204030204" pitchFamily="34" charset="0"/>
                <a:ea typeface="Times New Roman" panose="02020603050405020304" pitchFamily="18" charset="0"/>
              </a:rPr>
              <a:t>Visskaidrākais priekšstats par Latvijas pieeju ir Latvijas ziņojumos ANO. Pēdējais bija 2022.gadā. Izvērtēts progress par iepriekšējo NAP (līdz 2021.gadam) iezīmēta apņemšanās jaunajā periodā. Katrs mērķis papildināts ar labās prakses piemēriem, pašvaldību viedokļiem par prioritātēm, to ko darām ar finanšu ilgtspēju.</a:t>
            </a:r>
            <a:endParaRPr lang="lv-LV" sz="900" dirty="0">
              <a:effectLst/>
              <a:latin typeface="Calibri" panose="020F0502020204030204" pitchFamily="34" charset="0"/>
              <a:ea typeface="Calibri" panose="020F0502020204030204" pitchFamily="34" charset="0"/>
            </a:endParaRPr>
          </a:p>
          <a:p>
            <a:r>
              <a:rPr lang="lv-LV" sz="1200" dirty="0">
                <a:effectLst/>
                <a:latin typeface="Calibri" panose="020F0502020204030204" pitchFamily="34" charset="0"/>
                <a:ea typeface="Calibri" panose="020F0502020204030204" pitchFamily="34" charset="0"/>
              </a:rPr>
              <a:t> </a:t>
            </a:r>
            <a:endParaRPr lang="lv-LV" sz="900" dirty="0">
              <a:effectLst/>
              <a:latin typeface="Calibri" panose="020F0502020204030204" pitchFamily="34" charset="0"/>
              <a:ea typeface="Calibri" panose="020F0502020204030204" pitchFamily="34" charset="0"/>
            </a:endParaRPr>
          </a:p>
          <a:p>
            <a:endParaRPr lang="lv-LV" sz="900" dirty="0">
              <a:effectLst/>
              <a:latin typeface="Calibri" panose="020F0502020204030204" pitchFamily="34" charset="0"/>
              <a:ea typeface="Calibri" panose="020F0502020204030204" pitchFamily="34" charset="0"/>
            </a:endParaRPr>
          </a:p>
          <a:p>
            <a:endParaRPr lang="lv-LV" dirty="0"/>
          </a:p>
        </p:txBody>
      </p:sp>
      <p:sp>
        <p:nvSpPr>
          <p:cNvPr id="4" name="Slaida numura vietturis 3"/>
          <p:cNvSpPr>
            <a:spLocks noGrp="1"/>
          </p:cNvSpPr>
          <p:nvPr>
            <p:ph type="sldNum" sz="quarter" idx="5"/>
          </p:nvPr>
        </p:nvSpPr>
        <p:spPr/>
        <p:txBody>
          <a:bodyPr/>
          <a:lstStyle/>
          <a:p>
            <a:fld id="{532962E2-0F19-4495-AF4C-D63165BB6375}" type="slidenum">
              <a:rPr lang="en-US" smtClean="0"/>
              <a:t>7</a:t>
            </a:fld>
            <a:endParaRPr lang="en-US"/>
          </a:p>
        </p:txBody>
      </p:sp>
    </p:spTree>
    <p:extLst>
      <p:ext uri="{BB962C8B-B14F-4D97-AF65-F5344CB8AC3E}">
        <p14:creationId xmlns:p14="http://schemas.microsoft.com/office/powerpoint/2010/main" val="74687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r>
              <a:rPr lang="lv-LV" dirty="0"/>
              <a:t>Eiropa domājot par to, kur ieguldīs Eiropas ilgtspējīgā attīstībā arvien vairāk saistīs ES fondus ar politikas rezultātu sasniegšanu valsts noteiktajās jomās. </a:t>
            </a:r>
          </a:p>
          <a:p>
            <a:endParaRPr lang="lv-LV" dirty="0"/>
          </a:p>
          <a:p>
            <a:r>
              <a:rPr lang="lv-LV" dirty="0"/>
              <a:t>Tāpēc sadarbībā ar ES mēs skatāmies – kā iet tieši Latvijai.</a:t>
            </a:r>
          </a:p>
          <a:p>
            <a:r>
              <a:rPr lang="lv-LV" dirty="0"/>
              <a:t>Pateicoties atbalstam Ukrainai, esam strauji virzījušies uz mieru, pārvaldību un tiesiskumu noturības (16. mērķis)</a:t>
            </a:r>
          </a:p>
          <a:p>
            <a:r>
              <a:rPr lang="lv-LV" dirty="0"/>
              <a:t>Valsts finansiāli atbalstījusi lielāku iespēju cilvēkiem saņemt veselības aprūpi.</a:t>
            </a:r>
          </a:p>
          <a:p>
            <a:endParaRPr lang="lv-LV" dirty="0"/>
          </a:p>
          <a:p>
            <a:endParaRPr lang="lv-LV" dirty="0"/>
          </a:p>
        </p:txBody>
      </p:sp>
      <p:sp>
        <p:nvSpPr>
          <p:cNvPr id="4" name="Slide Number Placeholder 3"/>
          <p:cNvSpPr>
            <a:spLocks noGrp="1"/>
          </p:cNvSpPr>
          <p:nvPr>
            <p:ph type="sldNum" sz="quarter" idx="5"/>
          </p:nvPr>
        </p:nvSpPr>
        <p:spPr/>
        <p:txBody>
          <a:bodyPr/>
          <a:lstStyle/>
          <a:p>
            <a:fld id="{D3545F95-ACF8-4322-9849-A00FDF129B4B}" type="slidenum">
              <a:rPr lang="lv-LV" smtClean="0"/>
              <a:t>8</a:t>
            </a:fld>
            <a:endParaRPr lang="lv-LV"/>
          </a:p>
        </p:txBody>
      </p:sp>
    </p:spTree>
    <p:extLst>
      <p:ext uri="{BB962C8B-B14F-4D97-AF65-F5344CB8AC3E}">
        <p14:creationId xmlns:p14="http://schemas.microsoft.com/office/powerpoint/2010/main" val="387318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800" dirty="0">
                <a:effectLst/>
                <a:latin typeface="Calibri" panose="020F0502020204030204" pitchFamily="34" charset="0"/>
                <a:ea typeface="Calibri" panose="020F0502020204030204" pitchFamily="34" charset="0"/>
              </a:rPr>
              <a:t>ESG ziņojumi ir ļoti aktuāli privātajā sektorā, uzņēmējdarbībā. 17. oktobrī spēkā stājās Finanšu ministrijas virzītais Ilgtspējas informācijas atklāšanas likums. Tas ir saistīts ar Eiropas Savienības Zaļo kursu un Korporatīvās ilgtspējas ziņošanas direktīvu. Latvijas kapitālsabiedrības. Valsts kapitālsabiedrības un privātā sektora uzņēmumi pakāpeniski līdz 2029.gadam gatavos ilgtspējas ziņojumus.</a:t>
            </a:r>
          </a:p>
          <a:p>
            <a:r>
              <a:rPr lang="lv-LV" sz="1800" b="1" dirty="0">
                <a:effectLst/>
                <a:latin typeface="Calibri" panose="020F0502020204030204" pitchFamily="34" charset="0"/>
                <a:ea typeface="Calibri" panose="020F0502020204030204" pitchFamily="34" charset="0"/>
              </a:rPr>
              <a:t>Tomēr atsevišķas kapitālsabiedrības jau tagad ir labās prakses paraugi.</a:t>
            </a:r>
            <a:r>
              <a:rPr lang="lv-LV" sz="1800" dirty="0">
                <a:effectLst/>
                <a:latin typeface="Calibri" panose="020F0502020204030204" pitchFamily="34" charset="0"/>
                <a:ea typeface="Calibri" panose="020F0502020204030204" pitchFamily="34" charset="0"/>
              </a:rPr>
              <a:t> </a:t>
            </a:r>
            <a:br>
              <a:rPr lang="lv-LV" sz="1800" dirty="0">
                <a:effectLst/>
                <a:latin typeface="Calibri" panose="020F0502020204030204" pitchFamily="34" charset="0"/>
                <a:ea typeface="Calibri" panose="020F0502020204030204" pitchFamily="34" charset="0"/>
              </a:rPr>
            </a:br>
            <a:r>
              <a:rPr lang="lv-LV" sz="1800" dirty="0">
                <a:effectLst/>
                <a:latin typeface="Calibri" panose="020F0502020204030204" pitchFamily="34" charset="0"/>
                <a:ea typeface="Calibri" panose="020F0502020204030204" pitchFamily="34" charset="0"/>
              </a:rPr>
              <a:t>Latvenergo ir ilgtspējas komiteja, kuras sastāvā ir darītāji – viens valdes loceklis un septiņi struktūrvienību vadītājs un Latvenergo jau gatavo ikgadējus ilgtspējas pārskatus. </a:t>
            </a:r>
          </a:p>
          <a:p>
            <a:r>
              <a:rPr lang="lv-LV" sz="1800" dirty="0">
                <a:effectLst/>
                <a:latin typeface="Calibri" panose="020F0502020204030204" pitchFamily="34" charset="0"/>
                <a:ea typeface="Calibri" panose="020F0502020204030204" pitchFamily="34" charset="0"/>
              </a:rPr>
              <a:t>Zinu, ka līdzīgā virzienā darbojās arī AS Rīgas Siltums</a:t>
            </a:r>
          </a:p>
          <a:p>
            <a:r>
              <a:rPr lang="lv-LV" sz="1800" dirty="0">
                <a:effectLst/>
                <a:latin typeface="Calibri" panose="020F0502020204030204" pitchFamily="34" charset="0"/>
                <a:ea typeface="Calibri" panose="020F0502020204030204" pitchFamily="34" charset="0"/>
              </a:rPr>
              <a:t>Slaidā var izlasīt Latvenergo ilgtspējas sniegumu.</a:t>
            </a:r>
          </a:p>
          <a:p>
            <a:r>
              <a:rPr lang="lv-LV" sz="1800" dirty="0">
                <a:effectLst/>
                <a:latin typeface="Calibri" panose="020F0502020204030204" pitchFamily="34" charset="0"/>
                <a:ea typeface="Calibri" panose="020F0502020204030204" pitchFamily="34" charset="0"/>
              </a:rPr>
              <a:t> </a:t>
            </a:r>
          </a:p>
          <a:p>
            <a:endParaRPr lang="lv-LV" dirty="0"/>
          </a:p>
        </p:txBody>
      </p:sp>
      <p:sp>
        <p:nvSpPr>
          <p:cNvPr id="4" name="Slaida numura vietturis 3"/>
          <p:cNvSpPr>
            <a:spLocks noGrp="1"/>
          </p:cNvSpPr>
          <p:nvPr>
            <p:ph type="sldNum" sz="quarter" idx="5"/>
          </p:nvPr>
        </p:nvSpPr>
        <p:spPr/>
        <p:txBody>
          <a:bodyPr/>
          <a:lstStyle/>
          <a:p>
            <a:fld id="{532962E2-0F19-4495-AF4C-D63165BB6375}" type="slidenum">
              <a:rPr lang="en-US" smtClean="0"/>
              <a:t>9</a:t>
            </a:fld>
            <a:endParaRPr lang="en-US"/>
          </a:p>
        </p:txBody>
      </p:sp>
    </p:spTree>
    <p:extLst>
      <p:ext uri="{BB962C8B-B14F-4D97-AF65-F5344CB8AC3E}">
        <p14:creationId xmlns:p14="http://schemas.microsoft.com/office/powerpoint/2010/main" val="16713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1E8A-D165-C47F-F4C7-4B2114D69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F2B2B-CF41-D9ED-EE74-037C16B17C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3B88B7-6CEA-F8F9-AF01-E53B60E712D5}"/>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12245A55-154F-7FAA-2701-A8D3EC50F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8D926-B056-CA24-1E2B-2FB97448A644}"/>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82267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EF96-E2CC-912F-7CE1-307E96020E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64B8A-76FE-49D8-2443-FB59D5745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AE975-48E8-7E1F-11C8-351C0243F689}"/>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AC769C30-011D-1BAE-E5BA-88A1F3914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57B1E-6921-6C18-9EE6-A9DD600022E4}"/>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191798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537C2-8AE2-D30D-F62C-B7D41A64A3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066512-FE8A-70EC-5589-F0046CC4CC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672C9-761D-C2DF-EC2F-8EE2A5D17DC4}"/>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D91FD543-4681-2336-2BD7-CB4B1BFD4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0FBD-CBDE-4F45-0463-C1AA4544E474}"/>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272587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83A81B-F550-9BBB-5C18-4AF6252AA7F3}"/>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8420" y="381000"/>
            <a:ext cx="9308123" cy="1036642"/>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2328420" y="1752603"/>
            <a:ext cx="9308123"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232842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2992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EB2E1D8B-C56F-FF1B-5A88-A9F163E290F2}"/>
              </a:ext>
            </a:extLst>
          </p:cNvPr>
          <p:cNvSpPr>
            <a:spLocks noGrp="1"/>
          </p:cNvSpPr>
          <p:nvPr>
            <p:ph type="sldNum" sz="quarter" idx="13"/>
          </p:nvPr>
        </p:nvSpPr>
        <p:spPr>
          <a:xfrm>
            <a:off x="11176000" y="6324600"/>
            <a:ext cx="406400" cy="304800"/>
          </a:xfrm>
        </p:spPr>
        <p:txBody>
          <a:bodyPr/>
          <a:lstStyle>
            <a:lvl1pPr>
              <a:defRPr sz="1000">
                <a:latin typeface="Verdana" panose="020B0604030504040204" pitchFamily="34" charset="0"/>
              </a:defRPr>
            </a:lvl1pPr>
          </a:lstStyle>
          <a:p>
            <a:pPr>
              <a:defRPr/>
            </a:pPr>
            <a:fld id="{879749C8-0420-4A11-9A3E-EC3E6B7FAC55}" type="slidenum">
              <a:rPr lang="en-US" altLang="lv-LV"/>
              <a:pPr>
                <a:defRPr/>
              </a:pPr>
              <a:t>‹#›</a:t>
            </a:fld>
            <a:endParaRPr lang="en-US" altLang="lv-LV"/>
          </a:p>
        </p:txBody>
      </p:sp>
    </p:spTree>
    <p:extLst>
      <p:ext uri="{BB962C8B-B14F-4D97-AF65-F5344CB8AC3E}">
        <p14:creationId xmlns:p14="http://schemas.microsoft.com/office/powerpoint/2010/main" val="1151345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1784A09-3620-1C26-ED44-B8C7DEA30D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7"/>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9065DBE7-D0F2-ED9E-7A15-B5CF1BC2B008}"/>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D6430D67-40FA-43F7-98A3-81513EDA1788}" type="slidenum">
              <a:rPr lang="en-US" altLang="lv-LV"/>
              <a:pPr>
                <a:defRPr/>
              </a:pPr>
              <a:t>‹#›</a:t>
            </a:fld>
            <a:endParaRPr lang="en-US" altLang="lv-LV"/>
          </a:p>
        </p:txBody>
      </p:sp>
    </p:spTree>
    <p:extLst>
      <p:ext uri="{BB962C8B-B14F-4D97-AF65-F5344CB8AC3E}">
        <p14:creationId xmlns:p14="http://schemas.microsoft.com/office/powerpoint/2010/main" val="2726692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3056-D35B-654D-5ABD-3BA5D8153C91}"/>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7">
            <a:extLst>
              <a:ext uri="{FF2B5EF4-FFF2-40B4-BE49-F238E27FC236}">
                <a16:creationId xmlns:a16="http://schemas.microsoft.com/office/drawing/2014/main" id="{8FC1A136-ADAC-696F-0D86-113D80D2F5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73763" y="906463"/>
            <a:ext cx="1727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F0461B7F-878F-1BB3-0947-19F7E587F3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53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0D48E4E-1A68-6A13-3361-98E95AEAD691}"/>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 name="Title 1"/>
          <p:cNvSpPr>
            <a:spLocks noGrp="1"/>
          </p:cNvSpPr>
          <p:nvPr>
            <p:ph type="title"/>
          </p:nvPr>
        </p:nvSpPr>
        <p:spPr>
          <a:xfrm>
            <a:off x="2328112" y="3505200"/>
            <a:ext cx="8949488" cy="960442"/>
          </a:xfrm>
        </p:spPr>
        <p:txBody>
          <a:bodyPr anchor="t">
            <a:normAutofit/>
          </a:bodyPr>
          <a:lstStyle>
            <a:lvl1pPr algn="ctr">
              <a:defRPr sz="3200" b="1" baseline="0">
                <a:solidFill>
                  <a:srgbClr val="9D223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2328112" y="4724400"/>
            <a:ext cx="8949488"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2328112" y="5761038"/>
            <a:ext cx="8949488"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51336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FF0C6-C64C-65E3-4622-B5418EEFD1C4}"/>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8420" y="381000"/>
            <a:ext cx="9308123" cy="1036642"/>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2328420" y="1752603"/>
            <a:ext cx="9308123"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232842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2992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70A8DB25-C3DA-4608-65A6-6E29970FE570}"/>
              </a:ext>
            </a:extLst>
          </p:cNvPr>
          <p:cNvSpPr>
            <a:spLocks noGrp="1"/>
          </p:cNvSpPr>
          <p:nvPr>
            <p:ph type="sldNum" sz="quarter" idx="13"/>
          </p:nvPr>
        </p:nvSpPr>
        <p:spPr>
          <a:xfrm>
            <a:off x="11176000" y="6324600"/>
            <a:ext cx="406400" cy="304800"/>
          </a:xfrm>
        </p:spPr>
        <p:txBody>
          <a:bodyPr/>
          <a:lstStyle>
            <a:lvl1pPr>
              <a:defRPr sz="1000">
                <a:latin typeface="Verdana" panose="020B0604030504040204" pitchFamily="34" charset="0"/>
              </a:defRPr>
            </a:lvl1pPr>
          </a:lstStyle>
          <a:p>
            <a:pPr>
              <a:defRPr/>
            </a:pPr>
            <a:fld id="{3CC20D42-7094-4396-8D6B-3C1BDCA77CBA}" type="slidenum">
              <a:rPr lang="en-US" altLang="lv-LV"/>
              <a:pPr>
                <a:defRPr/>
              </a:pPr>
              <a:t>‹#›</a:t>
            </a:fld>
            <a:endParaRPr lang="en-US" altLang="lv-LV"/>
          </a:p>
        </p:txBody>
      </p:sp>
    </p:spTree>
    <p:extLst>
      <p:ext uri="{BB962C8B-B14F-4D97-AF65-F5344CB8AC3E}">
        <p14:creationId xmlns:p14="http://schemas.microsoft.com/office/powerpoint/2010/main" val="3716805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B56F5C-CC0A-09E0-8D87-8E28DE7B1279}"/>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8111" y="3657603"/>
            <a:ext cx="9254289"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2328111" y="381000"/>
            <a:ext cx="9254289"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2A32A964-796D-20C2-B515-85FB2741241D}"/>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E214CFB7-7B38-49B4-A621-AB830D79A3C9}" type="slidenum">
              <a:rPr lang="en-US" altLang="lv-LV"/>
              <a:pPr>
                <a:defRPr/>
              </a:pPr>
              <a:t>‹#›</a:t>
            </a:fld>
            <a:endParaRPr lang="en-US" altLang="lv-LV"/>
          </a:p>
        </p:txBody>
      </p:sp>
    </p:spTree>
    <p:extLst>
      <p:ext uri="{BB962C8B-B14F-4D97-AF65-F5344CB8AC3E}">
        <p14:creationId xmlns:p14="http://schemas.microsoft.com/office/powerpoint/2010/main" val="1135912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05041A-2BDA-0967-EB41-B6A4AFF7C7A2}"/>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2094" y="304804"/>
            <a:ext cx="9260305"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2322096" y="1752601"/>
            <a:ext cx="4339388"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243011" y="1752603"/>
            <a:ext cx="4339389"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p:cNvSpPr>
            <a:spLocks noGrp="1"/>
          </p:cNvSpPr>
          <p:nvPr>
            <p:ph type="body" sz="quarter" idx="10"/>
          </p:nvPr>
        </p:nvSpPr>
        <p:spPr>
          <a:xfrm>
            <a:off x="2316079"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05153D0A-84A1-5EA4-7806-E3FAC1C79280}"/>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DC65A760-2DF0-44A7-9D57-634A19A19441}" type="slidenum">
              <a:rPr lang="en-US" altLang="lv-LV"/>
              <a:pPr>
                <a:defRPr/>
              </a:pPr>
              <a:t>‹#›</a:t>
            </a:fld>
            <a:endParaRPr lang="en-US" altLang="lv-LV"/>
          </a:p>
        </p:txBody>
      </p:sp>
    </p:spTree>
    <p:extLst>
      <p:ext uri="{BB962C8B-B14F-4D97-AF65-F5344CB8AC3E}">
        <p14:creationId xmlns:p14="http://schemas.microsoft.com/office/powerpoint/2010/main" val="3501237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31D33-C66F-0B94-EDBD-65EBDA105B78}"/>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15" name="Content Placeholder 2"/>
          <p:cNvSpPr>
            <a:spLocks noGrp="1"/>
          </p:cNvSpPr>
          <p:nvPr>
            <p:ph sz="half" idx="1"/>
          </p:nvPr>
        </p:nvSpPr>
        <p:spPr>
          <a:xfrm>
            <a:off x="2322095" y="2386943"/>
            <a:ext cx="4355431"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7226969" y="2386943"/>
            <a:ext cx="4355431"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6"/>
          </p:nvPr>
        </p:nvSpPr>
        <p:spPr>
          <a:xfrm>
            <a:off x="2322095" y="1851948"/>
            <a:ext cx="4355284"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3" name="Text Placeholder 21"/>
          <p:cNvSpPr>
            <a:spLocks noGrp="1"/>
          </p:cNvSpPr>
          <p:nvPr>
            <p:ph type="body" sz="quarter" idx="17"/>
          </p:nvPr>
        </p:nvSpPr>
        <p:spPr>
          <a:xfrm>
            <a:off x="7226969" y="1851956"/>
            <a:ext cx="4355431"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5"/>
          <p:cNvSpPr>
            <a:spLocks noGrp="1"/>
          </p:cNvSpPr>
          <p:nvPr>
            <p:ph type="body" sz="quarter" idx="10"/>
          </p:nvPr>
        </p:nvSpPr>
        <p:spPr>
          <a:xfrm>
            <a:off x="2322094" y="6326605"/>
            <a:ext cx="2635583"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8"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itle 1"/>
          <p:cNvSpPr>
            <a:spLocks noGrp="1"/>
          </p:cNvSpPr>
          <p:nvPr>
            <p:ph type="title"/>
          </p:nvPr>
        </p:nvSpPr>
        <p:spPr>
          <a:xfrm>
            <a:off x="2322094" y="304804"/>
            <a:ext cx="9260305"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lide Number Placeholder 22">
            <a:extLst>
              <a:ext uri="{FF2B5EF4-FFF2-40B4-BE49-F238E27FC236}">
                <a16:creationId xmlns:a16="http://schemas.microsoft.com/office/drawing/2014/main" id="{3DDF7E83-45B4-2272-97B3-3DC4D0CF44F5}"/>
              </a:ext>
            </a:extLst>
          </p:cNvPr>
          <p:cNvSpPr>
            <a:spLocks noGrp="1"/>
          </p:cNvSpPr>
          <p:nvPr>
            <p:ph type="sldNum" sz="quarter" idx="18"/>
          </p:nvPr>
        </p:nvSpPr>
        <p:spPr>
          <a:xfrm>
            <a:off x="11176000" y="6326188"/>
            <a:ext cx="406400" cy="304800"/>
          </a:xfrm>
        </p:spPr>
        <p:txBody>
          <a:bodyPr/>
          <a:lstStyle>
            <a:lvl1pPr>
              <a:defRPr sz="1000">
                <a:latin typeface="Verdana" panose="020B0604030504040204" pitchFamily="34" charset="0"/>
              </a:defRPr>
            </a:lvl1pPr>
          </a:lstStyle>
          <a:p>
            <a:pPr>
              <a:defRPr/>
            </a:pPr>
            <a:fld id="{97CE3EF1-C376-4232-89CF-9CC118F98F32}" type="slidenum">
              <a:rPr lang="en-US" altLang="lv-LV"/>
              <a:pPr>
                <a:defRPr/>
              </a:pPr>
              <a:t>‹#›</a:t>
            </a:fld>
            <a:endParaRPr lang="en-US" altLang="lv-LV"/>
          </a:p>
        </p:txBody>
      </p:sp>
    </p:spTree>
    <p:extLst>
      <p:ext uri="{BB962C8B-B14F-4D97-AF65-F5344CB8AC3E}">
        <p14:creationId xmlns:p14="http://schemas.microsoft.com/office/powerpoint/2010/main" val="659828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B1809A-4631-016D-CEDF-D4F43D2A8D1D}"/>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13" name="Title 1"/>
          <p:cNvSpPr>
            <a:spLocks noGrp="1"/>
          </p:cNvSpPr>
          <p:nvPr>
            <p:ph type="title"/>
          </p:nvPr>
        </p:nvSpPr>
        <p:spPr>
          <a:xfrm>
            <a:off x="2328111" y="304804"/>
            <a:ext cx="9254289"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3326F27C-1215-2B26-A472-3FA6DAD7132D}"/>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3FB48C46-8CA8-4F9E-B374-1DBF9CE45DD0}" type="slidenum">
              <a:rPr lang="en-US" altLang="lv-LV"/>
              <a:pPr>
                <a:defRPr/>
              </a:pPr>
              <a:t>‹#›</a:t>
            </a:fld>
            <a:endParaRPr lang="en-US" altLang="lv-LV"/>
          </a:p>
        </p:txBody>
      </p:sp>
    </p:spTree>
    <p:extLst>
      <p:ext uri="{BB962C8B-B14F-4D97-AF65-F5344CB8AC3E}">
        <p14:creationId xmlns:p14="http://schemas.microsoft.com/office/powerpoint/2010/main" val="283804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EB63-553E-3D93-202D-2A3F083C9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2D21C-DEC6-DF35-F2BB-D549A78A6F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85593-97DD-77C4-CD84-9CCCAF6FF845}"/>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BA61D789-63C4-4689-6300-3A8BC67EF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FDEB3-10B1-EEBA-0A6D-A0EE1545552F}"/>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2498413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FD71D6-6A5D-73A3-F5FE-BDDFF3A4780D}"/>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1B712ACD-AB8D-AB02-00F5-427EAB7F10A9}"/>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8BC8DA94-B11A-4669-A68E-17BCF166A104}" type="slidenum">
              <a:rPr lang="en-US" altLang="lv-LV"/>
              <a:pPr>
                <a:defRPr/>
              </a:pPr>
              <a:t>‹#›</a:t>
            </a:fld>
            <a:endParaRPr lang="en-US" altLang="lv-LV"/>
          </a:p>
        </p:txBody>
      </p:sp>
    </p:spTree>
    <p:extLst>
      <p:ext uri="{BB962C8B-B14F-4D97-AF65-F5344CB8AC3E}">
        <p14:creationId xmlns:p14="http://schemas.microsoft.com/office/powerpoint/2010/main" val="325929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45D20-6053-B7D9-FEBC-D49AA4888667}"/>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9449" y="272885"/>
            <a:ext cx="4513847"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68553" y="273054"/>
            <a:ext cx="4513847"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29449" y="1435029"/>
            <a:ext cx="4513847"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15"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6"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6F0DB98A-17AB-134D-465C-FC6980DC4913}"/>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FA147523-5B07-4AF7-AC9A-70D387DAE2DD}" type="slidenum">
              <a:rPr lang="en-US" altLang="lv-LV"/>
              <a:pPr>
                <a:defRPr/>
              </a:pPr>
              <a:t>‹#›</a:t>
            </a:fld>
            <a:endParaRPr lang="en-US" altLang="lv-LV"/>
          </a:p>
        </p:txBody>
      </p:sp>
    </p:spTree>
    <p:extLst>
      <p:ext uri="{BB962C8B-B14F-4D97-AF65-F5344CB8AC3E}">
        <p14:creationId xmlns:p14="http://schemas.microsoft.com/office/powerpoint/2010/main" val="356006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74600F6-E9E1-B7E6-7111-8359014253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400" y="906463"/>
            <a:ext cx="1727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4229551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EBE7B1F-3A5D-9C54-02AE-767934E5E2C5}"/>
              </a:ext>
            </a:extLst>
          </p:cNvPr>
          <p:cNvSpPr>
            <a:spLocks noGrp="1"/>
          </p:cNvSpPr>
          <p:nvPr>
            <p:ph type="dt" sz="half" idx="10"/>
          </p:nvPr>
        </p:nvSpPr>
        <p:spPr/>
        <p:txBody>
          <a:bodyPr/>
          <a:lstStyle>
            <a:lvl1pPr>
              <a:defRPr/>
            </a:lvl1pPr>
          </a:lstStyle>
          <a:p>
            <a:pPr>
              <a:defRPr/>
            </a:pPr>
            <a:fld id="{5AD83164-3ABB-4C5E-85DB-15049EA6B6AC}" type="datetimeFigureOut">
              <a:rPr lang="lv-LV"/>
              <a:pPr>
                <a:defRPr/>
              </a:pPr>
              <a:t>22.11.2024</a:t>
            </a:fld>
            <a:endParaRPr lang="lv-LV"/>
          </a:p>
        </p:txBody>
      </p:sp>
      <p:sp>
        <p:nvSpPr>
          <p:cNvPr id="5" name="Footer Placeholder 4">
            <a:extLst>
              <a:ext uri="{FF2B5EF4-FFF2-40B4-BE49-F238E27FC236}">
                <a16:creationId xmlns:a16="http://schemas.microsoft.com/office/drawing/2014/main" id="{868A23CB-D8B4-93B8-BC61-97FE5981409B}"/>
              </a:ext>
            </a:extLst>
          </p:cNvPr>
          <p:cNvSpPr>
            <a:spLocks noGrp="1"/>
          </p:cNvSpPr>
          <p:nvPr>
            <p:ph type="ftr" sz="quarter" idx="11"/>
          </p:nvPr>
        </p:nvSpPr>
        <p:spPr/>
        <p:txBody>
          <a:bodyPr/>
          <a:lstStyle>
            <a:lvl1pPr>
              <a:defRPr/>
            </a:lvl1pPr>
          </a:lstStyle>
          <a:p>
            <a:pPr>
              <a:defRPr/>
            </a:pPr>
            <a:endParaRPr lang="lv-LV"/>
          </a:p>
        </p:txBody>
      </p:sp>
      <p:sp>
        <p:nvSpPr>
          <p:cNvPr id="6" name="Slide Number Placeholder 5">
            <a:extLst>
              <a:ext uri="{FF2B5EF4-FFF2-40B4-BE49-F238E27FC236}">
                <a16:creationId xmlns:a16="http://schemas.microsoft.com/office/drawing/2014/main" id="{8325ACAD-4A3C-92E8-9AB0-11C8633CF121}"/>
              </a:ext>
            </a:extLst>
          </p:cNvPr>
          <p:cNvSpPr>
            <a:spLocks noGrp="1"/>
          </p:cNvSpPr>
          <p:nvPr>
            <p:ph type="sldNum" sz="quarter" idx="12"/>
          </p:nvPr>
        </p:nvSpPr>
        <p:spPr/>
        <p:txBody>
          <a:bodyPr/>
          <a:lstStyle>
            <a:lvl1pPr>
              <a:defRPr/>
            </a:lvl1pPr>
          </a:lstStyle>
          <a:p>
            <a:pPr>
              <a:defRPr/>
            </a:pPr>
            <a:fld id="{4F589333-D87D-4903-8A3E-2149CE13CB79}" type="slidenum">
              <a:rPr lang="lv-LV"/>
              <a:pPr>
                <a:defRPr/>
              </a:pPr>
              <a:t>‹#›</a:t>
            </a:fld>
            <a:endParaRPr lang="lv-LV"/>
          </a:p>
        </p:txBody>
      </p:sp>
    </p:spTree>
    <p:extLst>
      <p:ext uri="{BB962C8B-B14F-4D97-AF65-F5344CB8AC3E}">
        <p14:creationId xmlns:p14="http://schemas.microsoft.com/office/powerpoint/2010/main" val="425839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F0B9-DB99-8BE2-0285-426E21AFF6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DE754-02CE-2E21-C614-67449AC22B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F49E0-4F48-8393-9E3E-4720C0D65D66}"/>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0312C487-7355-0542-31DB-89D34BB06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B1273-01E0-3DAF-3EB2-BA5130AD0A04}"/>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311771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67AD-443B-AAFA-B28E-F3DDA517F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3E46C-0F07-51C2-1F9F-3C11F4B796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A20A9-E128-F6F0-E9D3-F4862DC25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1F4-7096-6E8B-BAB1-0128723418D0}"/>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6" name="Footer Placeholder 5">
            <a:extLst>
              <a:ext uri="{FF2B5EF4-FFF2-40B4-BE49-F238E27FC236}">
                <a16:creationId xmlns:a16="http://schemas.microsoft.com/office/drawing/2014/main" id="{C5C382E9-795D-685F-453F-EED799144C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41535-0DA8-2E3F-B809-3E1E29C8E8FD}"/>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171527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D1C5-F3B5-B3DE-AF4A-BE5B0556CB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DE3E6B-5C0D-E983-1F81-B2C99F1F2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3B956F-D6E6-4E3C-C759-F39E98683E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66E054-0818-8265-3EC2-D799C651B6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A76AA4-0CDB-4C3B-6A7D-2F5C34406E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35A419-ECAA-B116-EDB4-EF1ABCAC60FD}"/>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8" name="Footer Placeholder 7">
            <a:extLst>
              <a:ext uri="{FF2B5EF4-FFF2-40B4-BE49-F238E27FC236}">
                <a16:creationId xmlns:a16="http://schemas.microsoft.com/office/drawing/2014/main" id="{42F658FC-C1D2-2F1A-492D-4D96658CD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282C8-7E70-F084-C9E4-DEB53540F735}"/>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233751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0EA7-5AEA-6D96-8094-889AC12ED4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D4FFF-506E-0F7B-67BF-46E6F642B0A2}"/>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4" name="Footer Placeholder 3">
            <a:extLst>
              <a:ext uri="{FF2B5EF4-FFF2-40B4-BE49-F238E27FC236}">
                <a16:creationId xmlns:a16="http://schemas.microsoft.com/office/drawing/2014/main" id="{56E01A36-7D06-9D0E-7D96-4DB263A92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34DC7E-64BE-6D1E-E671-16ED2D3242EB}"/>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1981607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228D9-6FDB-2200-B641-7C5109DB7D83}"/>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3" name="Footer Placeholder 2">
            <a:extLst>
              <a:ext uri="{FF2B5EF4-FFF2-40B4-BE49-F238E27FC236}">
                <a16:creationId xmlns:a16="http://schemas.microsoft.com/office/drawing/2014/main" id="{681B31F5-1F30-3B5E-351C-872A819D1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EEC286-29A4-4EF8-C883-6380EE444933}"/>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275866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3147-CF82-8ACE-4695-F7AA9E4E1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A0FC8-C4A9-0DC0-C0DB-2D56D0CD5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1971B7-FCCC-D26C-0A64-07155AD3E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D6108-4E23-C4B5-CB59-16A9B6D5E693}"/>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6" name="Footer Placeholder 5">
            <a:extLst>
              <a:ext uri="{FF2B5EF4-FFF2-40B4-BE49-F238E27FC236}">
                <a16:creationId xmlns:a16="http://schemas.microsoft.com/office/drawing/2014/main" id="{60DD7FD9-1F03-2962-5527-ADE5D1A3F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6DDBB-5C46-7CDD-C4F0-C0092900E8F7}"/>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147974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E191-F925-804D-9D9D-1AB10F0867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4D6F4C-02BE-D169-08B8-DE99470CF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3D30B-4B16-11B2-AB9D-5622E43E6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0BF34-1EC8-7CCD-1615-3652EDB3E5D2}"/>
              </a:ext>
            </a:extLst>
          </p:cNvPr>
          <p:cNvSpPr>
            <a:spLocks noGrp="1"/>
          </p:cNvSpPr>
          <p:nvPr>
            <p:ph type="dt" sz="half" idx="10"/>
          </p:nvPr>
        </p:nvSpPr>
        <p:spPr/>
        <p:txBody>
          <a:bodyPr/>
          <a:lstStyle/>
          <a:p>
            <a:fld id="{480D1245-D752-467F-9387-339F64DAF01C}" type="datetimeFigureOut">
              <a:rPr lang="en-US" smtClean="0"/>
              <a:t>11/22/2024</a:t>
            </a:fld>
            <a:endParaRPr lang="en-US"/>
          </a:p>
        </p:txBody>
      </p:sp>
      <p:sp>
        <p:nvSpPr>
          <p:cNvPr id="6" name="Footer Placeholder 5">
            <a:extLst>
              <a:ext uri="{FF2B5EF4-FFF2-40B4-BE49-F238E27FC236}">
                <a16:creationId xmlns:a16="http://schemas.microsoft.com/office/drawing/2014/main" id="{32BDCE92-EE61-BDF0-DD8A-ADCD93D86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A718E-C79D-D5CC-34B7-F0A882E3BCFD}"/>
              </a:ext>
            </a:extLst>
          </p:cNvPr>
          <p:cNvSpPr>
            <a:spLocks noGrp="1"/>
          </p:cNvSpPr>
          <p:nvPr>
            <p:ph type="sldNum" sz="quarter" idx="12"/>
          </p:nvPr>
        </p:nvSpPr>
        <p:spPr/>
        <p:txBody>
          <a:bodyPr/>
          <a:lstStyle/>
          <a:p>
            <a:fld id="{6E46B7C1-CE5A-4192-8D72-B3445F6706B3}" type="slidenum">
              <a:rPr lang="en-US" smtClean="0"/>
              <a:t>‹#›</a:t>
            </a:fld>
            <a:endParaRPr lang="en-US"/>
          </a:p>
        </p:txBody>
      </p:sp>
    </p:spTree>
    <p:extLst>
      <p:ext uri="{BB962C8B-B14F-4D97-AF65-F5344CB8AC3E}">
        <p14:creationId xmlns:p14="http://schemas.microsoft.com/office/powerpoint/2010/main" val="2558562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F8E7D4-CC74-78A1-1A19-F4A2AC5B9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0885E7-DBEF-817D-0262-6A541B3B8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25554-3482-F0E4-6C5C-D56013CA97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D1245-D752-467F-9387-339F64DAF01C}" type="datetimeFigureOut">
              <a:rPr lang="en-US" smtClean="0"/>
              <a:t>11/22/2024</a:t>
            </a:fld>
            <a:endParaRPr lang="en-US"/>
          </a:p>
        </p:txBody>
      </p:sp>
      <p:sp>
        <p:nvSpPr>
          <p:cNvPr id="5" name="Footer Placeholder 4">
            <a:extLst>
              <a:ext uri="{FF2B5EF4-FFF2-40B4-BE49-F238E27FC236}">
                <a16:creationId xmlns:a16="http://schemas.microsoft.com/office/drawing/2014/main" id="{2A6DFE5B-F104-E591-56A2-3141E7FB6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407F82-A33B-8327-D13E-E092536C70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6B7C1-CE5A-4192-8D72-B3445F6706B3}" type="slidenum">
              <a:rPr lang="en-US" smtClean="0"/>
              <a:t>‹#›</a:t>
            </a:fld>
            <a:endParaRPr lang="en-US"/>
          </a:p>
        </p:txBody>
      </p:sp>
    </p:spTree>
    <p:extLst>
      <p:ext uri="{BB962C8B-B14F-4D97-AF65-F5344CB8AC3E}">
        <p14:creationId xmlns:p14="http://schemas.microsoft.com/office/powerpoint/2010/main" val="217393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B4724DF-4797-BDD2-F356-224D83E8D7C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C7DA9A89-55F6-6DD8-7F80-C02B952E89C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BB0FD229-1135-71F9-43D0-3FCD4C7A2A09}"/>
              </a:ext>
            </a:extLst>
          </p:cNvPr>
          <p:cNvSpPr>
            <a:spLocks noGrp="1"/>
          </p:cNvSpPr>
          <p:nvPr>
            <p:ph type="dt" sz="half" idx="2"/>
          </p:nvPr>
        </p:nvSpPr>
        <p:spPr>
          <a:xfrm>
            <a:off x="609600" y="6356350"/>
            <a:ext cx="28448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54011147-7845-42F2-84A9-D634632DAA20}" type="datetime1">
              <a:rPr lang="en-US"/>
              <a:pPr>
                <a:defRPr/>
              </a:pPr>
              <a:t>11/22/2024</a:t>
            </a:fld>
            <a:endParaRPr lang="en-US"/>
          </a:p>
        </p:txBody>
      </p:sp>
      <p:sp>
        <p:nvSpPr>
          <p:cNvPr id="5" name="Footer Placeholder 4">
            <a:extLst>
              <a:ext uri="{FF2B5EF4-FFF2-40B4-BE49-F238E27FC236}">
                <a16:creationId xmlns:a16="http://schemas.microsoft.com/office/drawing/2014/main" id="{4E4D4B1D-D3BD-ECDE-E082-AE1EC7E3C04F}"/>
              </a:ext>
            </a:extLst>
          </p:cNvPr>
          <p:cNvSpPr>
            <a:spLocks noGrp="1"/>
          </p:cNvSpPr>
          <p:nvPr>
            <p:ph type="ftr" sz="quarter" idx="3"/>
          </p:nvPr>
        </p:nvSpPr>
        <p:spPr>
          <a:xfrm>
            <a:off x="4165600" y="6356350"/>
            <a:ext cx="38608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BB1B001-EEA3-ECE7-E234-188C45F2AE60}"/>
              </a:ext>
            </a:extLst>
          </p:cNvPr>
          <p:cNvSpPr>
            <a:spLocks noGrp="1"/>
          </p:cNvSpPr>
          <p:nvPr>
            <p:ph type="sldNum" sz="quarter" idx="4"/>
          </p:nvPr>
        </p:nvSpPr>
        <p:spPr>
          <a:xfrm>
            <a:off x="8737600" y="6356350"/>
            <a:ext cx="28448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E13FC8FF-FD63-4E9E-9FC6-26FEB83DFA21}" type="slidenum">
              <a:rPr lang="en-US" altLang="lv-LV"/>
              <a:pPr>
                <a:defRPr/>
              </a:pPr>
              <a:t>‹#›</a:t>
            </a:fld>
            <a:endParaRPr lang="en-US" altLang="lv-LV"/>
          </a:p>
        </p:txBody>
      </p:sp>
    </p:spTree>
    <p:extLst>
      <p:ext uri="{BB962C8B-B14F-4D97-AF65-F5344CB8AC3E}">
        <p14:creationId xmlns:p14="http://schemas.microsoft.com/office/powerpoint/2010/main" val="41479819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mk.gov.lv/lv/media/15273/download?attachment" TargetMode="External"/></Relationships>
</file>

<file path=ppt/slides/_rels/slide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4.xml"/><Relationship Id="rId18" Type="http://schemas.openxmlformats.org/officeDocument/2006/relationships/image" Target="NULL"/><Relationship Id="rId3" Type="http://schemas.openxmlformats.org/officeDocument/2006/relationships/image" Target="../media/image6.png"/><Relationship Id="rId21" Type="http://schemas.openxmlformats.org/officeDocument/2006/relationships/image" Target="../media/image16.png"/><Relationship Id="rId7" Type="http://schemas.openxmlformats.org/officeDocument/2006/relationships/image" Target="../media/image15.png"/><Relationship Id="rId12" Type="http://schemas.openxmlformats.org/officeDocument/2006/relationships/customXml" Target="../ink/ink3.xml"/><Relationship Id="rId17" Type="http://schemas.openxmlformats.org/officeDocument/2006/relationships/customXml" Target="../ink/ink6.xml"/><Relationship Id="rId2" Type="http://schemas.openxmlformats.org/officeDocument/2006/relationships/notesSlide" Target="../notesSlides/notesSlide6.xml"/><Relationship Id="rId16" Type="http://schemas.openxmlformats.org/officeDocument/2006/relationships/image" Target="NULL"/><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NULL"/><Relationship Id="rId5" Type="http://schemas.openxmlformats.org/officeDocument/2006/relationships/image" Target="../media/image13.png"/><Relationship Id="rId15" Type="http://schemas.openxmlformats.org/officeDocument/2006/relationships/customXml" Target="../ink/ink5.xml"/><Relationship Id="rId23" Type="http://schemas.openxmlformats.org/officeDocument/2006/relationships/image" Target="../media/image17.png"/><Relationship Id="rId10" Type="http://schemas.openxmlformats.org/officeDocument/2006/relationships/customXml" Target="../ink/ink2.xml"/><Relationship Id="rId19" Type="http://schemas.openxmlformats.org/officeDocument/2006/relationships/customXml" Target="../ink/ink7.xml"/><Relationship Id="rId4" Type="http://schemas.openxmlformats.org/officeDocument/2006/relationships/image" Target="../media/image12.png"/><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ission.europa.eu/system/files/2023-04/Latvia_NRP_2023_LV.pdf" TargetMode="External"/><Relationship Id="rId5" Type="http://schemas.openxmlformats.org/officeDocument/2006/relationships/hyperlink" Target="https://data.consilium.europa.eu/doc/document/ST-9839-2023-REV-1/lv/pdf" TargetMode="External"/><Relationship Id="rId4" Type="http://schemas.openxmlformats.org/officeDocument/2006/relationships/hyperlink" Target="https://economy-finance.ec.europa.eu/document/download/fc9c75e9-240f-4d4a-b207-597e038d3014_l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451CDF38-B949-3464-A070-184CF4B71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 y="-285386"/>
            <a:ext cx="12245213" cy="7315200"/>
          </a:xfrm>
          <a:prstGeom prst="rect">
            <a:avLst/>
          </a:prstGeom>
        </p:spPr>
      </p:pic>
      <p:sp>
        <p:nvSpPr>
          <p:cNvPr id="6" name="Taisnstūris 5">
            <a:extLst>
              <a:ext uri="{FF2B5EF4-FFF2-40B4-BE49-F238E27FC236}">
                <a16:creationId xmlns:a16="http://schemas.microsoft.com/office/drawing/2014/main" id="{E1DBF352-51F6-1713-3314-B00499A9485E}"/>
              </a:ext>
            </a:extLst>
          </p:cNvPr>
          <p:cNvSpPr/>
          <p:nvPr/>
        </p:nvSpPr>
        <p:spPr>
          <a:xfrm>
            <a:off x="2237962" y="3023734"/>
            <a:ext cx="7662863" cy="1828800"/>
          </a:xfrm>
          <a:prstGeom prst="rect">
            <a:avLst/>
          </a:prstGeom>
          <a:solidFill>
            <a:srgbClr val="6B1A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Virsraksts 1">
            <a:extLst>
              <a:ext uri="{FF2B5EF4-FFF2-40B4-BE49-F238E27FC236}">
                <a16:creationId xmlns:a16="http://schemas.microsoft.com/office/drawing/2014/main" id="{987D9EF8-4180-367C-EF09-C9C55B8498C8}"/>
              </a:ext>
            </a:extLst>
          </p:cNvPr>
          <p:cNvSpPr>
            <a:spLocks noGrp="1"/>
          </p:cNvSpPr>
          <p:nvPr>
            <p:ph type="ctrTitle"/>
          </p:nvPr>
        </p:nvSpPr>
        <p:spPr>
          <a:xfrm>
            <a:off x="2278443" y="2938009"/>
            <a:ext cx="7581900" cy="1657350"/>
          </a:xfrm>
        </p:spPr>
        <p:txBody>
          <a:bodyPr>
            <a:noAutofit/>
          </a:bodyPr>
          <a:lstStyle/>
          <a:p>
            <a:r>
              <a:rPr lang="lv-LV" sz="4400" b="0" i="0" dirty="0">
                <a:solidFill>
                  <a:schemeClr val="bg1"/>
                </a:solidFill>
                <a:effectLst/>
                <a:latin typeface="Verdana" panose="020B0604030504040204" pitchFamily="34" charset="0"/>
                <a:ea typeface="Verdana" panose="020B0604030504040204" pitchFamily="34" charset="0"/>
              </a:rPr>
              <a:t>Ilgtspēja valsts pārvaldē: </a:t>
            </a:r>
            <a:br>
              <a:rPr lang="lv-LV" sz="4400" b="0" i="0" dirty="0">
                <a:solidFill>
                  <a:schemeClr val="bg1"/>
                </a:solidFill>
                <a:effectLst/>
                <a:latin typeface="Verdana" panose="020B0604030504040204" pitchFamily="34" charset="0"/>
                <a:ea typeface="Verdana" panose="020B0604030504040204" pitchFamily="34" charset="0"/>
              </a:rPr>
            </a:br>
            <a:r>
              <a:rPr lang="lv-LV" sz="4400" b="0" i="0" dirty="0">
                <a:solidFill>
                  <a:schemeClr val="bg1"/>
                </a:solidFill>
                <a:effectLst/>
                <a:latin typeface="Verdana" panose="020B0604030504040204" pitchFamily="34" charset="0"/>
                <a:ea typeface="Verdana" panose="020B0604030504040204" pitchFamily="34" charset="0"/>
              </a:rPr>
              <a:t>No stratēģijas līdz rīcībai</a:t>
            </a:r>
            <a:endParaRPr lang="lv-LV" sz="4400" dirty="0">
              <a:solidFill>
                <a:schemeClr val="bg1"/>
              </a:solidFill>
              <a:latin typeface="Verdana" panose="020B0604030504040204" pitchFamily="34" charset="0"/>
              <a:ea typeface="Verdana" panose="020B0604030504040204" pitchFamily="34" charset="0"/>
            </a:endParaRPr>
          </a:p>
        </p:txBody>
      </p:sp>
      <p:sp>
        <p:nvSpPr>
          <p:cNvPr id="7" name="Taisnstūris 6">
            <a:extLst>
              <a:ext uri="{FF2B5EF4-FFF2-40B4-BE49-F238E27FC236}">
                <a16:creationId xmlns:a16="http://schemas.microsoft.com/office/drawing/2014/main" id="{F396BFB0-378B-3576-9564-E8EC2D2FFF2E}"/>
              </a:ext>
            </a:extLst>
          </p:cNvPr>
          <p:cNvSpPr/>
          <p:nvPr/>
        </p:nvSpPr>
        <p:spPr>
          <a:xfrm>
            <a:off x="3219037" y="4852534"/>
            <a:ext cx="5700712" cy="919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Apakšvirsraksts 2">
            <a:extLst>
              <a:ext uri="{FF2B5EF4-FFF2-40B4-BE49-F238E27FC236}">
                <a16:creationId xmlns:a16="http://schemas.microsoft.com/office/drawing/2014/main" id="{680EDC29-DEAE-E478-782C-AAF1C8554CFE}"/>
              </a:ext>
            </a:extLst>
          </p:cNvPr>
          <p:cNvSpPr>
            <a:spLocks noGrp="1"/>
          </p:cNvSpPr>
          <p:nvPr>
            <p:ph type="subTitle" idx="1"/>
          </p:nvPr>
        </p:nvSpPr>
        <p:spPr>
          <a:xfrm>
            <a:off x="1497393" y="4938259"/>
            <a:ext cx="9144000" cy="881062"/>
          </a:xfrm>
        </p:spPr>
        <p:txBody>
          <a:bodyPr>
            <a:normAutofit/>
          </a:bodyPr>
          <a:lstStyle/>
          <a:p>
            <a:r>
              <a:rPr lang="lv-LV" sz="2000" dirty="0">
                <a:latin typeface="Verdana" panose="020B0604030504040204" pitchFamily="34" charset="0"/>
                <a:ea typeface="Verdana" panose="020B0604030504040204" pitchFamily="34" charset="0"/>
              </a:rPr>
              <a:t>Raivis Kronbergs</a:t>
            </a:r>
          </a:p>
          <a:p>
            <a:r>
              <a:rPr lang="lv-LV" sz="2000" dirty="0">
                <a:latin typeface="Verdana" panose="020B0604030504040204" pitchFamily="34" charset="0"/>
                <a:ea typeface="Verdana" panose="020B0604030504040204" pitchFamily="34" charset="0"/>
              </a:rPr>
              <a:t>Valsts kancelejas direktors</a:t>
            </a:r>
          </a:p>
        </p:txBody>
      </p:sp>
    </p:spTree>
    <p:extLst>
      <p:ext uri="{BB962C8B-B14F-4D97-AF65-F5344CB8AC3E}">
        <p14:creationId xmlns:p14="http://schemas.microsoft.com/office/powerpoint/2010/main" val="1941492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2D30A948-13C8-9240-E271-50CA6160C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370999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96EE5582-2877-2F44-6CB0-C850D99C9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289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7">
            <a:extLst>
              <a:ext uri="{FF2B5EF4-FFF2-40B4-BE49-F238E27FC236}">
                <a16:creationId xmlns:a16="http://schemas.microsoft.com/office/drawing/2014/main" id="{47E815C0-C110-2676-6E08-6E6A33DFC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1239"/>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Slide Number Placeholder 5">
            <a:extLst>
              <a:ext uri="{FF2B5EF4-FFF2-40B4-BE49-F238E27FC236}">
                <a16:creationId xmlns:a16="http://schemas.microsoft.com/office/drawing/2014/main" id="{EF56D34C-7AEC-80AD-14B9-55CB14A058C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A5CABB5-C8A4-4734-AB97-837A7666645D}" type="slidenum">
              <a:rPr lang="en-US" altLang="lv-LV" smtClean="0"/>
              <a:pPr/>
              <a:t>2</a:t>
            </a:fld>
            <a:endParaRPr lang="en-US" altLang="lv-LV"/>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1402A194-54E7-B9D8-9D58-DC48361FE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5364" name="Slide Number Placeholder 3">
            <a:extLst>
              <a:ext uri="{FF2B5EF4-FFF2-40B4-BE49-F238E27FC236}">
                <a16:creationId xmlns:a16="http://schemas.microsoft.com/office/drawing/2014/main" id="{02B686BA-7F84-35E0-E856-428EF0B4398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8213" rtl="0" eaLnBrk="1" fontAlgn="base" latinLnBrk="0" hangingPunct="1">
              <a:lnSpc>
                <a:spcPct val="100000"/>
              </a:lnSpc>
              <a:spcBef>
                <a:spcPct val="0"/>
              </a:spcBef>
              <a:spcAft>
                <a:spcPct val="0"/>
              </a:spcAft>
              <a:buClrTx/>
              <a:buSzTx/>
              <a:buFontTx/>
              <a:buNone/>
              <a:tabLst/>
              <a:defRPr/>
            </a:pPr>
            <a:fld id="{81FF2049-92CA-4472-BA86-63FB510C3CA1}" type="slidenum">
              <a:rPr kumimoji="0" lang="lv-LV" altLang="lv-LV"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38213" rtl="0" eaLnBrk="1" fontAlgn="base" latinLnBrk="0" hangingPunct="1">
                <a:lnSpc>
                  <a:spcPct val="100000"/>
                </a:lnSpc>
                <a:spcBef>
                  <a:spcPct val="0"/>
                </a:spcBef>
                <a:spcAft>
                  <a:spcPct val="0"/>
                </a:spcAft>
                <a:buClrTx/>
                <a:buSzTx/>
                <a:buFontTx/>
                <a:buNone/>
                <a:tabLst/>
                <a:defRPr/>
              </a:pPr>
              <a:t>3</a:t>
            </a:fld>
            <a:endParaRPr kumimoji="0" lang="lv-LV" altLang="lv-LV"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pic>
        <p:nvPicPr>
          <p:cNvPr id="15365" name="Picture 4">
            <a:extLst>
              <a:ext uri="{FF2B5EF4-FFF2-40B4-BE49-F238E27FC236}">
                <a16:creationId xmlns:a16="http://schemas.microsoft.com/office/drawing/2014/main" id="{68AE6288-6A56-784C-98AF-E3356A2F9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473" y="673"/>
            <a:ext cx="9981054" cy="64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s 8">
            <a:extLst>
              <a:ext uri="{FF2B5EF4-FFF2-40B4-BE49-F238E27FC236}">
                <a16:creationId xmlns:a16="http://schemas.microsoft.com/office/drawing/2014/main" id="{07770171-8101-4823-06CE-91D040009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22660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a:extLst>
              <a:ext uri="{FF2B5EF4-FFF2-40B4-BE49-F238E27FC236}">
                <a16:creationId xmlns:a16="http://schemas.microsoft.com/office/drawing/2014/main" id="{5B4B36E5-F064-4F1F-A956-911CCED2B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 Placeholder 1">
            <a:extLst>
              <a:ext uri="{FF2B5EF4-FFF2-40B4-BE49-F238E27FC236}">
                <a16:creationId xmlns:a16="http://schemas.microsoft.com/office/drawing/2014/main" id="{16DE9E42-651D-D658-1884-8A4411DFCC66}"/>
              </a:ext>
            </a:extLst>
          </p:cNvPr>
          <p:cNvSpPr txBox="1">
            <a:spLocks/>
          </p:cNvSpPr>
          <p:nvPr/>
        </p:nvSpPr>
        <p:spPr>
          <a:xfrm>
            <a:off x="733850" y="349255"/>
            <a:ext cx="6330909" cy="288541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lv-LV" sz="2000" b="1" dirty="0">
                <a:solidFill>
                  <a:srgbClr val="9C2235"/>
                </a:solidFill>
                <a:latin typeface="Verdana" panose="020B0604030504040204" pitchFamily="34" charset="0"/>
                <a:ea typeface="Verdana" panose="020B0604030504040204" pitchFamily="34" charset="0"/>
                <a:cs typeface="Calibri" panose="020F0502020204030204" pitchFamily="34" charset="0"/>
              </a:rPr>
              <a:t>Visskaidrākais priekšstats par Latvijas pieeju ANO IAM īstenošanā gūstams ziņojumos </a:t>
            </a:r>
            <a:endParaRPr lang="lv-LV" sz="1600" dirty="0">
              <a:solidFill>
                <a:srgbClr val="9C2235"/>
              </a:solidFill>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00"/>
              </a:spcAft>
              <a:defRPr/>
            </a:pPr>
            <a:r>
              <a:rPr lang="lv-LV" sz="1600" dirty="0">
                <a:solidFill>
                  <a:schemeClr val="bg2">
                    <a:lumMod val="25000"/>
                  </a:schemeClr>
                </a:solidFill>
                <a:latin typeface="Verdana" panose="020B0604030504040204" pitchFamily="34" charset="0"/>
                <a:ea typeface="Verdana" panose="020B0604030504040204" pitchFamily="34" charset="0"/>
                <a:cs typeface="Times New Roman" panose="02020603050405020304" pitchFamily="18" charset="0"/>
                <a:hlinkClick r:id="rId4" tooltip="zinojums-apvienoto-naciju-organizacijai-par-ilgtspejigas-attistibas-merku-ieviesanu-2022-mob.pdf">
                  <a:extLst>
                    <a:ext uri="{A12FA001-AC4F-418D-AE19-62706E023703}">
                      <ahyp:hlinkClr xmlns:ahyp="http://schemas.microsoft.com/office/drawing/2018/hyperlinkcolor" val="tx"/>
                    </a:ext>
                  </a:extLst>
                </a:hlinkClick>
              </a:rPr>
              <a:t>Ziņojums Apvienoto Nāciju Organizācijai par ilgtspējīgas attīstības mērķu ieviešanu, 2022. gads</a:t>
            </a:r>
            <a:endParaRPr lang="lv-LV" sz="1600" dirty="0">
              <a:solidFill>
                <a:schemeClr val="bg2">
                  <a:lumMod val="25000"/>
                </a:schemeClr>
              </a:solidFill>
              <a:latin typeface="Verdana" panose="020B0604030504040204" pitchFamily="34" charset="0"/>
              <a:ea typeface="Verdana" panose="020B0604030504040204" pitchFamily="34" charset="0"/>
              <a:cs typeface="Times New Roman" panose="02020603050405020304" pitchFamily="18" charset="0"/>
            </a:endParaRPr>
          </a:p>
          <a:p>
            <a:pPr>
              <a:lnSpc>
                <a:spcPct val="107000"/>
              </a:lnSpc>
              <a:spcAft>
                <a:spcPts val="800"/>
              </a:spcAft>
              <a:defRPr/>
            </a:pPr>
            <a:r>
              <a:rPr lang="lv-LV" sz="1600" dirty="0">
                <a:solidFill>
                  <a:schemeClr val="bg2">
                    <a:lumMod val="25000"/>
                  </a:schemeClr>
                </a:solidFill>
                <a:latin typeface="Verdana" panose="020B0604030504040204" pitchFamily="34" charset="0"/>
                <a:ea typeface="Verdana" panose="020B0604030504040204" pitchFamily="34" charset="0"/>
                <a:cs typeface="Times New Roman" panose="02020603050405020304" pitchFamily="18" charset="0"/>
              </a:rPr>
              <a:t>MK mājaslapā</a:t>
            </a:r>
          </a:p>
          <a:p>
            <a:pPr>
              <a:lnSpc>
                <a:spcPct val="107000"/>
              </a:lnSpc>
              <a:spcAft>
                <a:spcPts val="800"/>
              </a:spcAft>
              <a:defRPr/>
            </a:pPr>
            <a:r>
              <a:rPr lang="lv-LV" sz="1600" dirty="0">
                <a:solidFill>
                  <a:schemeClr val="bg2">
                    <a:lumMod val="25000"/>
                  </a:schemeClr>
                </a:solidFill>
                <a:latin typeface="Verdana" panose="020B0604030504040204" pitchFamily="34" charset="0"/>
                <a:ea typeface="Verdana" panose="020B0604030504040204" pitchFamily="34" charset="0"/>
              </a:rPr>
              <a:t>https://www.mk.gov.lv/lv/iam-istenosana-latvija</a:t>
            </a:r>
            <a:endParaRPr lang="lv-LV" sz="1600" dirty="0">
              <a:solidFill>
                <a:schemeClr val="bg2">
                  <a:lumMod val="25000"/>
                </a:schemeClr>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3" name="Picture 5">
            <a:extLst>
              <a:ext uri="{FF2B5EF4-FFF2-40B4-BE49-F238E27FC236}">
                <a16:creationId xmlns:a16="http://schemas.microsoft.com/office/drawing/2014/main" id="{43C6220C-F683-5740-7992-43BFAE9D8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70" y="3364934"/>
            <a:ext cx="5066336" cy="30896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8">
            <a:extLst>
              <a:ext uri="{FF2B5EF4-FFF2-40B4-BE49-F238E27FC236}">
                <a16:creationId xmlns:a16="http://schemas.microsoft.com/office/drawing/2014/main" id="{0B67B45C-361C-9066-8C67-3E97919AF5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411" y="3234671"/>
            <a:ext cx="4460164" cy="3087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a:extLst>
              <a:ext uri="{FF2B5EF4-FFF2-40B4-BE49-F238E27FC236}">
                <a16:creationId xmlns:a16="http://schemas.microsoft.com/office/drawing/2014/main" id="{52967C58-DF2A-C409-82DC-3FD51169C9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729" y="588335"/>
            <a:ext cx="3586031" cy="2529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93029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Attēls 13">
            <a:extLst>
              <a:ext uri="{FF2B5EF4-FFF2-40B4-BE49-F238E27FC236}">
                <a16:creationId xmlns:a16="http://schemas.microsoft.com/office/drawing/2014/main" id="{8DE273B6-5D87-B252-4106-8F4EB5226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4338" name="Text Placeholder 4">
            <a:extLst>
              <a:ext uri="{FF2B5EF4-FFF2-40B4-BE49-F238E27FC236}">
                <a16:creationId xmlns:a16="http://schemas.microsoft.com/office/drawing/2014/main" id="{F79408D1-E599-C15B-2900-486B2EE34F37}"/>
              </a:ext>
            </a:extLst>
          </p:cNvPr>
          <p:cNvSpPr>
            <a:spLocks noGrp="1"/>
          </p:cNvSpPr>
          <p:nvPr>
            <p:ph type="body" sz="quarter" idx="10"/>
          </p:nvPr>
        </p:nvSpPr>
        <p:spPr>
          <a:xfrm>
            <a:off x="2697163" y="5695950"/>
            <a:ext cx="1374775" cy="423863"/>
          </a:xfrm>
        </p:spPr>
        <p:txBody>
          <a:bodyPr/>
          <a:lstStyle/>
          <a:p>
            <a:r>
              <a:rPr lang="lv-LV" altLang="lv-LV">
                <a:ea typeface="MS PGothic" panose="020B0600070205080204" pitchFamily="34" charset="-128"/>
              </a:rPr>
              <a:t> </a:t>
            </a:r>
          </a:p>
        </p:txBody>
      </p:sp>
      <p:pic>
        <p:nvPicPr>
          <p:cNvPr id="14340" name="Picture 2">
            <a:extLst>
              <a:ext uri="{FF2B5EF4-FFF2-40B4-BE49-F238E27FC236}">
                <a16:creationId xmlns:a16="http://schemas.microsoft.com/office/drawing/2014/main" id="{61D4D957-974D-D2E0-E747-2AC7D84BB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26" y="3898045"/>
            <a:ext cx="1704975" cy="2460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342" name="Picture 6">
            <a:extLst>
              <a:ext uri="{FF2B5EF4-FFF2-40B4-BE49-F238E27FC236}">
                <a16:creationId xmlns:a16="http://schemas.microsoft.com/office/drawing/2014/main" id="{0CC73D92-6DEB-8BEE-8A55-0E80F1CC5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26" y="1792610"/>
            <a:ext cx="2009775" cy="188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343" name="Picture 6">
            <a:extLst>
              <a:ext uri="{FF2B5EF4-FFF2-40B4-BE49-F238E27FC236}">
                <a16:creationId xmlns:a16="http://schemas.microsoft.com/office/drawing/2014/main" id="{D96BBF96-FDD1-5A47-6C9B-28B5B3D9EC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1701" y="2844809"/>
            <a:ext cx="2166937" cy="1403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344" name="Picture 9">
            <a:extLst>
              <a:ext uri="{FF2B5EF4-FFF2-40B4-BE49-F238E27FC236}">
                <a16:creationId xmlns:a16="http://schemas.microsoft.com/office/drawing/2014/main" id="{46F6FE87-1306-845E-4288-5FD85C15A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7370" y="4665686"/>
            <a:ext cx="2735262" cy="1665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346" name="Title 11">
            <a:extLst>
              <a:ext uri="{FF2B5EF4-FFF2-40B4-BE49-F238E27FC236}">
                <a16:creationId xmlns:a16="http://schemas.microsoft.com/office/drawing/2014/main" id="{AC3519ED-8BE0-3DA3-1EDF-E960DCFE143C}"/>
              </a:ext>
            </a:extLst>
          </p:cNvPr>
          <p:cNvSpPr>
            <a:spLocks noGrp="1"/>
          </p:cNvSpPr>
          <p:nvPr>
            <p:ph type="title"/>
          </p:nvPr>
        </p:nvSpPr>
        <p:spPr>
          <a:xfrm>
            <a:off x="675953" y="499330"/>
            <a:ext cx="4576679" cy="757130"/>
          </a:xfrm>
        </p:spPr>
        <p:txBody>
          <a:bodyPr wrap="square">
            <a:spAutoFit/>
          </a:bodyPr>
          <a:lstStyle/>
          <a:p>
            <a:r>
              <a:rPr lang="lv-LV" altLang="lv-LV" dirty="0">
                <a:solidFill>
                  <a:srgbClr val="9C2235"/>
                </a:solidFill>
              </a:rPr>
              <a:t>ANO Dienaskārtība2030 </a:t>
            </a:r>
            <a:br>
              <a:rPr lang="lv-LV" altLang="lv-LV" dirty="0">
                <a:solidFill>
                  <a:srgbClr val="9C2235"/>
                </a:solidFill>
              </a:rPr>
            </a:br>
            <a:r>
              <a:rPr lang="lv-LV" altLang="lv-LV" dirty="0">
                <a:solidFill>
                  <a:srgbClr val="9C2235"/>
                </a:solidFill>
              </a:rPr>
              <a:t>Latvijas pieeja </a:t>
            </a:r>
          </a:p>
        </p:txBody>
      </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 name="Ink 1">
                <a:extLst>
                  <a:ext uri="{FF2B5EF4-FFF2-40B4-BE49-F238E27FC236}">
                    <a16:creationId xmlns:a16="http://schemas.microsoft.com/office/drawing/2014/main" id="{B101E63D-ED0B-5620-B980-99D396BB165B}"/>
                  </a:ext>
                </a:extLst>
              </p14:cNvPr>
              <p14:cNvContentPartPr/>
              <p14:nvPr/>
            </p14:nvContentPartPr>
            <p14:xfrm>
              <a:off x="6851650" y="1130020"/>
              <a:ext cx="360" cy="360"/>
            </p14:xfrm>
          </p:contentPart>
        </mc:Choice>
        <mc:Fallback xmlns="">
          <p:pic>
            <p:nvPicPr>
              <p:cNvPr id="2" name="Ink 1">
                <a:extLst>
                  <a:ext uri="{FF2B5EF4-FFF2-40B4-BE49-F238E27FC236}">
                    <a16:creationId xmlns:a16="http://schemas.microsoft.com/office/drawing/2014/main" id="{B101E63D-ED0B-5620-B980-99D396BB165B}"/>
                  </a:ext>
                </a:extLst>
              </p:cNvPr>
              <p:cNvPicPr/>
              <p:nvPr/>
            </p:nvPicPr>
            <p:blipFill>
              <a:blip r:embed="rId9"/>
              <a:stretch>
                <a:fillRect/>
              </a:stretch>
            </p:blipFill>
            <p:spPr>
              <a:xfrm>
                <a:off x="6833650" y="1022020"/>
                <a:ext cx="36000" cy="216000"/>
              </a:xfrm>
              <a:prstGeom prst="rect">
                <a:avLst/>
              </a:prstGeom>
            </p:spPr>
          </p:pic>
        </mc:Fallback>
      </mc:AlternateContent>
      <p:grpSp>
        <p:nvGrpSpPr>
          <p:cNvPr id="14348" name="Group 5">
            <a:extLst>
              <a:ext uri="{FF2B5EF4-FFF2-40B4-BE49-F238E27FC236}">
                <a16:creationId xmlns:a16="http://schemas.microsoft.com/office/drawing/2014/main" id="{921C6D39-EF71-B313-B305-0489F54BFB56}"/>
              </a:ext>
            </a:extLst>
          </p:cNvPr>
          <p:cNvGrpSpPr>
            <a:grpSpLocks/>
          </p:cNvGrpSpPr>
          <p:nvPr/>
        </p:nvGrpSpPr>
        <p:grpSpPr bwMode="auto">
          <a:xfrm>
            <a:off x="6692900" y="1263650"/>
            <a:ext cx="0" cy="0"/>
            <a:chOff x="6692530" y="1263580"/>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 name="Ink 2">
                  <a:extLst>
                    <a:ext uri="{FF2B5EF4-FFF2-40B4-BE49-F238E27FC236}">
                      <a16:creationId xmlns:a16="http://schemas.microsoft.com/office/drawing/2014/main" id="{B09B9F7E-7F4C-71F2-8B66-83724EF487B2}"/>
                    </a:ext>
                  </a:extLst>
                </p14:cNvPr>
                <p14:cNvContentPartPr/>
                <p14:nvPr/>
              </p14:nvContentPartPr>
              <p14:xfrm>
                <a:off x="6692530" y="1263580"/>
                <a:ext cx="360" cy="360"/>
              </p14:xfrm>
            </p:contentPart>
          </mc:Choice>
          <mc:Fallback xmlns="">
            <p:pic>
              <p:nvPicPr>
                <p:cNvPr id="3" name="Ink 2">
                  <a:extLst>
                    <a:ext uri="{FF2B5EF4-FFF2-40B4-BE49-F238E27FC236}">
                      <a16:creationId xmlns:a16="http://schemas.microsoft.com/office/drawing/2014/main" id="{B09B9F7E-7F4C-71F2-8B66-83724EF487B2}"/>
                    </a:ext>
                  </a:extLst>
                </p:cNvPr>
                <p:cNvPicPr/>
                <p:nvPr/>
              </p:nvPicPr>
              <p:blipFill>
                <a:blip r:embed="rId11"/>
                <a:stretch>
                  <a:fillRect/>
                </a:stretch>
              </p:blipFill>
              <p:spPr>
                <a:xfrm>
                  <a:off x="6674530" y="11555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4" name="Ink 3">
                  <a:extLst>
                    <a:ext uri="{FF2B5EF4-FFF2-40B4-BE49-F238E27FC236}">
                      <a16:creationId xmlns:a16="http://schemas.microsoft.com/office/drawing/2014/main" id="{55AF8E3A-21EB-8C37-A689-B886226A79E0}"/>
                    </a:ext>
                  </a:extLst>
                </p14:cNvPr>
                <p14:cNvContentPartPr/>
                <p14:nvPr/>
              </p14:nvContentPartPr>
              <p14:xfrm>
                <a:off x="6692530" y="1263580"/>
                <a:ext cx="360" cy="360"/>
              </p14:xfrm>
            </p:contentPart>
          </mc:Choice>
          <mc:Fallback xmlns="">
            <p:pic>
              <p:nvPicPr>
                <p:cNvPr id="4" name="Ink 3">
                  <a:extLst>
                    <a:ext uri="{FF2B5EF4-FFF2-40B4-BE49-F238E27FC236}">
                      <a16:creationId xmlns:a16="http://schemas.microsoft.com/office/drawing/2014/main" id="{55AF8E3A-21EB-8C37-A689-B886226A79E0}"/>
                    </a:ext>
                  </a:extLst>
                </p:cNvPr>
                <p:cNvPicPr/>
                <p:nvPr/>
              </p:nvPicPr>
              <p:blipFill>
                <a:blip r:embed="rId11"/>
                <a:stretch>
                  <a:fillRect/>
                </a:stretch>
              </p:blipFill>
              <p:spPr>
                <a:xfrm>
                  <a:off x="6674530" y="1155580"/>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5" name="Ink 4">
                <a:extLst>
                  <a:ext uri="{FF2B5EF4-FFF2-40B4-BE49-F238E27FC236}">
                    <a16:creationId xmlns:a16="http://schemas.microsoft.com/office/drawing/2014/main" id="{2A52E773-A8C2-A490-F4AE-FB5957942422}"/>
                  </a:ext>
                </a:extLst>
              </p14:cNvPr>
              <p14:cNvContentPartPr/>
              <p14:nvPr/>
            </p14:nvContentPartPr>
            <p14:xfrm>
              <a:off x="6851650" y="1276180"/>
              <a:ext cx="360" cy="360"/>
            </p14:xfrm>
          </p:contentPart>
        </mc:Choice>
        <mc:Fallback xmlns="">
          <p:pic>
            <p:nvPicPr>
              <p:cNvPr id="5" name="Ink 4">
                <a:extLst>
                  <a:ext uri="{FF2B5EF4-FFF2-40B4-BE49-F238E27FC236}">
                    <a16:creationId xmlns:a16="http://schemas.microsoft.com/office/drawing/2014/main" id="{2A52E773-A8C2-A490-F4AE-FB5957942422}"/>
                  </a:ext>
                </a:extLst>
              </p:cNvPr>
              <p:cNvPicPr/>
              <p:nvPr/>
            </p:nvPicPr>
            <p:blipFill>
              <a:blip r:embed="rId14"/>
              <a:stretch>
                <a:fillRect/>
              </a:stretch>
            </p:blipFill>
            <p:spPr>
              <a:xfrm>
                <a:off x="6833650" y="1168180"/>
                <a:ext cx="36000" cy="216000"/>
              </a:xfrm>
              <a:prstGeom prst="rect">
                <a:avLst/>
              </a:prstGeom>
            </p:spPr>
          </p:pic>
        </mc:Fallback>
      </mc:AlternateContent>
      <p:grpSp>
        <p:nvGrpSpPr>
          <p:cNvPr id="14350" name="Group 9">
            <a:extLst>
              <a:ext uri="{FF2B5EF4-FFF2-40B4-BE49-F238E27FC236}">
                <a16:creationId xmlns:a16="http://schemas.microsoft.com/office/drawing/2014/main" id="{AC56FA36-D895-34FD-673C-2B1D371A2BF4}"/>
              </a:ext>
            </a:extLst>
          </p:cNvPr>
          <p:cNvGrpSpPr>
            <a:grpSpLocks/>
          </p:cNvGrpSpPr>
          <p:nvPr/>
        </p:nvGrpSpPr>
        <p:grpSpPr bwMode="auto">
          <a:xfrm>
            <a:off x="7689850" y="876300"/>
            <a:ext cx="88900" cy="50800"/>
            <a:chOff x="7689730" y="876220"/>
            <a:chExt cx="89280" cy="51120"/>
          </a:xfrm>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7" name="Ink 6">
                  <a:extLst>
                    <a:ext uri="{FF2B5EF4-FFF2-40B4-BE49-F238E27FC236}">
                      <a16:creationId xmlns:a16="http://schemas.microsoft.com/office/drawing/2014/main" id="{87902CF5-7E9B-4866-D517-AF75C944AA42}"/>
                    </a:ext>
                  </a:extLst>
                </p14:cNvPr>
                <p14:cNvContentPartPr/>
                <p14:nvPr/>
              </p14:nvContentPartPr>
              <p14:xfrm>
                <a:off x="7689730" y="926980"/>
                <a:ext cx="360" cy="360"/>
              </p14:xfrm>
            </p:contentPart>
          </mc:Choice>
          <mc:Fallback xmlns="">
            <p:pic>
              <p:nvPicPr>
                <p:cNvPr id="7" name="Ink 6">
                  <a:extLst>
                    <a:ext uri="{FF2B5EF4-FFF2-40B4-BE49-F238E27FC236}">
                      <a16:creationId xmlns:a16="http://schemas.microsoft.com/office/drawing/2014/main" id="{87902CF5-7E9B-4866-D517-AF75C944AA42}"/>
                    </a:ext>
                  </a:extLst>
                </p:cNvPr>
                <p:cNvPicPr/>
                <p:nvPr/>
              </p:nvPicPr>
              <p:blipFill>
                <a:blip r:embed="rId16"/>
                <a:stretch>
                  <a:fillRect/>
                </a:stretch>
              </p:blipFill>
              <p:spPr>
                <a:xfrm>
                  <a:off x="7671730" y="8189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8" name="Ink 7">
                  <a:extLst>
                    <a:ext uri="{FF2B5EF4-FFF2-40B4-BE49-F238E27FC236}">
                      <a16:creationId xmlns:a16="http://schemas.microsoft.com/office/drawing/2014/main" id="{A0E7EEB6-E9E7-CA49-9FE9-0FAA133C27EE}"/>
                    </a:ext>
                  </a:extLst>
                </p14:cNvPr>
                <p14:cNvContentPartPr/>
                <p14:nvPr/>
              </p14:nvContentPartPr>
              <p14:xfrm>
                <a:off x="7778650" y="876220"/>
                <a:ext cx="360" cy="360"/>
              </p14:xfrm>
            </p:contentPart>
          </mc:Choice>
          <mc:Fallback xmlns="">
            <p:pic>
              <p:nvPicPr>
                <p:cNvPr id="8" name="Ink 7">
                  <a:extLst>
                    <a:ext uri="{FF2B5EF4-FFF2-40B4-BE49-F238E27FC236}">
                      <a16:creationId xmlns:a16="http://schemas.microsoft.com/office/drawing/2014/main" id="{A0E7EEB6-E9E7-CA49-9FE9-0FAA133C27EE}"/>
                    </a:ext>
                  </a:extLst>
                </p:cNvPr>
                <p:cNvPicPr/>
                <p:nvPr/>
              </p:nvPicPr>
              <p:blipFill>
                <a:blip r:embed="rId18"/>
                <a:stretch>
                  <a:fillRect/>
                </a:stretch>
              </p:blipFill>
              <p:spPr>
                <a:xfrm>
                  <a:off x="7760650" y="7682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9" name="Ink 8">
                  <a:extLst>
                    <a:ext uri="{FF2B5EF4-FFF2-40B4-BE49-F238E27FC236}">
                      <a16:creationId xmlns:a16="http://schemas.microsoft.com/office/drawing/2014/main" id="{A6C63621-D9BC-B7DB-173D-FF20060ABE54}"/>
                    </a:ext>
                  </a:extLst>
                </p14:cNvPr>
                <p14:cNvContentPartPr/>
                <p14:nvPr/>
              </p14:nvContentPartPr>
              <p14:xfrm>
                <a:off x="7778650" y="876220"/>
                <a:ext cx="360" cy="360"/>
              </p14:xfrm>
            </p:contentPart>
          </mc:Choice>
          <mc:Fallback xmlns="">
            <p:pic>
              <p:nvPicPr>
                <p:cNvPr id="9" name="Ink 8">
                  <a:extLst>
                    <a:ext uri="{FF2B5EF4-FFF2-40B4-BE49-F238E27FC236}">
                      <a16:creationId xmlns:a16="http://schemas.microsoft.com/office/drawing/2014/main" id="{A6C63621-D9BC-B7DB-173D-FF20060ABE54}"/>
                    </a:ext>
                  </a:extLst>
                </p:cNvPr>
                <p:cNvPicPr/>
                <p:nvPr/>
              </p:nvPicPr>
              <p:blipFill>
                <a:blip r:embed="rId18"/>
                <a:stretch>
                  <a:fillRect/>
                </a:stretch>
              </p:blipFill>
              <p:spPr>
                <a:xfrm>
                  <a:off x="7760650" y="768220"/>
                  <a:ext cx="36000" cy="216000"/>
                </a:xfrm>
                <a:prstGeom prst="rect">
                  <a:avLst/>
                </a:prstGeom>
              </p:spPr>
            </p:pic>
          </mc:Fallback>
        </mc:AlternateContent>
      </p:grpSp>
      <p:pic>
        <p:nvPicPr>
          <p:cNvPr id="6" name="Picture 8">
            <a:extLst>
              <a:ext uri="{FF2B5EF4-FFF2-40B4-BE49-F238E27FC236}">
                <a16:creationId xmlns:a16="http://schemas.microsoft.com/office/drawing/2014/main" id="{765C0FF6-BBB3-D92B-4853-C86389D16A5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26639" y="1230358"/>
            <a:ext cx="3862634" cy="25059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Content Placeholder 9">
            <a:extLst>
              <a:ext uri="{FF2B5EF4-FFF2-40B4-BE49-F238E27FC236}">
                <a16:creationId xmlns:a16="http://schemas.microsoft.com/office/drawing/2014/main" id="{DFE9A419-EC15-92AB-E375-F802C43D960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33101" y="3915202"/>
            <a:ext cx="2470593" cy="24157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6">
            <a:extLst>
              <a:ext uri="{FF2B5EF4-FFF2-40B4-BE49-F238E27FC236}">
                <a16:creationId xmlns:a16="http://schemas.microsoft.com/office/drawing/2014/main" id="{BD3854C8-2027-B446-E61B-30AF1CD4BD6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52503" y="1711234"/>
            <a:ext cx="2594651" cy="18304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Content Placeholder 7">
            <a:extLst>
              <a:ext uri="{FF2B5EF4-FFF2-40B4-BE49-F238E27FC236}">
                <a16:creationId xmlns:a16="http://schemas.microsoft.com/office/drawing/2014/main" id="{40226954-0CD9-E24B-6257-4FE5D99A7174}"/>
              </a:ext>
            </a:extLst>
          </p:cNvPr>
          <p:cNvPicPr>
            <a:picLocks noChangeAspect="1"/>
          </p:cNvPicPr>
          <p:nvPr/>
        </p:nvPicPr>
        <p:blipFill>
          <a:blip r:embed="rId23"/>
          <a:stretch>
            <a:fillRect/>
          </a:stretch>
        </p:blipFill>
        <p:spPr>
          <a:xfrm>
            <a:off x="8039967" y="4090003"/>
            <a:ext cx="3625021" cy="20828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F4FDD5BF-CADC-7C23-7780-CEE0B69FA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9458" name="Virsraksts 1">
            <a:extLst>
              <a:ext uri="{FF2B5EF4-FFF2-40B4-BE49-F238E27FC236}">
                <a16:creationId xmlns:a16="http://schemas.microsoft.com/office/drawing/2014/main" id="{16CF89DF-BCDC-9684-9539-AD7345E1CC05}"/>
              </a:ext>
            </a:extLst>
          </p:cNvPr>
          <p:cNvSpPr>
            <a:spLocks noGrp="1"/>
          </p:cNvSpPr>
          <p:nvPr>
            <p:ph type="title"/>
          </p:nvPr>
        </p:nvSpPr>
        <p:spPr>
          <a:xfrm>
            <a:off x="769628" y="746795"/>
            <a:ext cx="4725645" cy="448075"/>
          </a:xfrm>
        </p:spPr>
        <p:txBody>
          <a:bodyPr>
            <a:noAutofit/>
          </a:bodyPr>
          <a:lstStyle/>
          <a:p>
            <a:r>
              <a:rPr lang="lv-LV" altLang="lv-LV" sz="2400" b="1" dirty="0">
                <a:solidFill>
                  <a:srgbClr val="9C2235"/>
                </a:solidFill>
                <a:latin typeface="Verdana" panose="020B0604030504040204" pitchFamily="34" charset="0"/>
                <a:ea typeface="Verdana" panose="020B0604030504040204" pitchFamily="34" charset="0"/>
                <a:cs typeface="Verdana" panose="020B0604030504040204" pitchFamily="34" charset="0"/>
              </a:rPr>
              <a:t>Latvijas sniegums </a:t>
            </a:r>
            <a:br>
              <a:rPr lang="lv-LV" altLang="lv-LV" sz="2400" b="1" dirty="0">
                <a:solidFill>
                  <a:srgbClr val="9C2235"/>
                </a:solidFill>
                <a:latin typeface="Verdana" panose="020B0604030504040204" pitchFamily="34" charset="0"/>
                <a:ea typeface="Verdana" panose="020B0604030504040204" pitchFamily="34" charset="0"/>
                <a:cs typeface="Verdana" panose="020B0604030504040204" pitchFamily="34" charset="0"/>
              </a:rPr>
            </a:br>
            <a:r>
              <a:rPr lang="lv-LV" altLang="lv-LV" sz="2400" b="1" dirty="0">
                <a:solidFill>
                  <a:srgbClr val="9C2235"/>
                </a:solidFill>
                <a:latin typeface="Verdana" panose="020B0604030504040204" pitchFamily="34" charset="0"/>
                <a:ea typeface="Verdana" panose="020B0604030504040204" pitchFamily="34" charset="0"/>
                <a:cs typeface="Verdana" panose="020B0604030504040204" pitchFamily="34" charset="0"/>
              </a:rPr>
              <a:t>ANO IAM īstenošanā</a:t>
            </a:r>
          </a:p>
        </p:txBody>
      </p:sp>
      <p:sp>
        <p:nvSpPr>
          <p:cNvPr id="19460" name="Slaida numura vietturis 3">
            <a:extLst>
              <a:ext uri="{FF2B5EF4-FFF2-40B4-BE49-F238E27FC236}">
                <a16:creationId xmlns:a16="http://schemas.microsoft.com/office/drawing/2014/main" id="{6EA139C1-B539-16BE-C4D1-83970BA732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7AE2BBB-4BB3-4072-87F4-3E7BBBB4CED4}" type="slidenum">
              <a:rPr lang="lv-LV" altLang="lv-LV" smtClean="0"/>
              <a:pPr/>
              <a:t>7</a:t>
            </a:fld>
            <a:endParaRPr lang="lv-LV" altLang="lv-LV"/>
          </a:p>
        </p:txBody>
      </p:sp>
      <p:pic>
        <p:nvPicPr>
          <p:cNvPr id="19461" name="Attēls 7" descr="Attēls, kurā ir teksts&#10;&#10;Apraksts ģenerēts automātiski">
            <a:extLst>
              <a:ext uri="{FF2B5EF4-FFF2-40B4-BE49-F238E27FC236}">
                <a16:creationId xmlns:a16="http://schemas.microsoft.com/office/drawing/2014/main" id="{4E780E99-C8F0-38FE-9F60-ECB555132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966" y="3535290"/>
            <a:ext cx="1984484" cy="28664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463" name="TextBox 9">
            <a:extLst>
              <a:ext uri="{FF2B5EF4-FFF2-40B4-BE49-F238E27FC236}">
                <a16:creationId xmlns:a16="http://schemas.microsoft.com/office/drawing/2014/main" id="{25694531-48AF-E5FE-E9C9-6D85E0462B57}"/>
              </a:ext>
            </a:extLst>
          </p:cNvPr>
          <p:cNvSpPr txBox="1">
            <a:spLocks noChangeArrowheads="1"/>
          </p:cNvSpPr>
          <p:nvPr/>
        </p:nvSpPr>
        <p:spPr bwMode="auto">
          <a:xfrm>
            <a:off x="763250" y="1474444"/>
            <a:ext cx="540846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Aft>
                <a:spcPts val="600"/>
              </a:spcAft>
            </a:pPr>
            <a:r>
              <a:rPr lang="lv-LV" altLang="lv-LV" dirty="0">
                <a:latin typeface="Verdana" panose="020B0604030504040204" pitchFamily="34" charset="0"/>
                <a:ea typeface="Verdana" panose="020B0604030504040204" pitchFamily="34" charset="0"/>
              </a:rPr>
              <a:t>Latvijai 2024. gadā relatīvi augsts reitings ANO IAM ieviešanā</a:t>
            </a:r>
          </a:p>
          <a:p>
            <a:pPr algn="just">
              <a:spcAft>
                <a:spcPts val="600"/>
              </a:spcAft>
            </a:pPr>
            <a:r>
              <a:rPr lang="lv-LV" altLang="lv-LV" dirty="0">
                <a:latin typeface="Verdana" panose="020B0604030504040204" pitchFamily="34" charset="0"/>
                <a:ea typeface="Verdana" panose="020B0604030504040204" pitchFamily="34" charset="0"/>
              </a:rPr>
              <a:t>Interešu līdzsvarošana vides, ekonomikas un sociālajā jomā </a:t>
            </a:r>
          </a:p>
          <a:p>
            <a:pPr algn="just">
              <a:spcAft>
                <a:spcPts val="600"/>
              </a:spcAft>
            </a:pPr>
            <a:r>
              <a:rPr lang="lv-LV" altLang="lv-LV" dirty="0">
                <a:latin typeface="Verdana" panose="020B0604030504040204" pitchFamily="34" charset="0"/>
                <a:ea typeface="Verdana" panose="020B0604030504040204" pitchFamily="34" charset="0"/>
              </a:rPr>
              <a:t>IAM tiek integrēti Latvijā īstenotajās politikās</a:t>
            </a:r>
          </a:p>
        </p:txBody>
      </p:sp>
      <p:pic>
        <p:nvPicPr>
          <p:cNvPr id="5" name="Picture 4">
            <a:extLst>
              <a:ext uri="{FF2B5EF4-FFF2-40B4-BE49-F238E27FC236}">
                <a16:creationId xmlns:a16="http://schemas.microsoft.com/office/drawing/2014/main" id="{16EAEFA2-ACFE-5704-9EF8-2F8DF9911575}"/>
              </a:ext>
            </a:extLst>
          </p:cNvPr>
          <p:cNvPicPr>
            <a:picLocks noChangeAspect="1"/>
          </p:cNvPicPr>
          <p:nvPr/>
        </p:nvPicPr>
        <p:blipFill>
          <a:blip r:embed="rId5"/>
          <a:srcRect l="959" r="2074"/>
          <a:stretch/>
        </p:blipFill>
        <p:spPr>
          <a:xfrm>
            <a:off x="6643239" y="207750"/>
            <a:ext cx="4595416" cy="61940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1B81CCAF-3027-CE7A-847E-07A3D38F8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33C6BE73-2C10-F143-A1C3-A57D88F24DDC}"/>
              </a:ext>
            </a:extLst>
          </p:cNvPr>
          <p:cNvSpPr>
            <a:spLocks noGrp="1"/>
          </p:cNvSpPr>
          <p:nvPr>
            <p:ph type="title"/>
          </p:nvPr>
        </p:nvSpPr>
        <p:spPr>
          <a:xfrm>
            <a:off x="665069" y="450416"/>
            <a:ext cx="2836873" cy="549274"/>
          </a:xfrm>
        </p:spPr>
        <p:txBody>
          <a:bodyPr>
            <a:normAutofit/>
          </a:bodyPr>
          <a:lstStyle/>
          <a:p>
            <a:r>
              <a:rPr lang="lv-LV" sz="2400" b="1" dirty="0">
                <a:solidFill>
                  <a:srgbClr val="9C2235"/>
                </a:solidFill>
                <a:latin typeface="Verdana" panose="020B0604030504040204" pitchFamily="34" charset="0"/>
                <a:ea typeface="Verdana" panose="020B0604030504040204" pitchFamily="34" charset="0"/>
              </a:rPr>
              <a:t>ES līmenī</a:t>
            </a:r>
            <a:endParaRPr lang="lv-LV" sz="2400" dirty="0">
              <a:solidFill>
                <a:srgbClr val="9C2235"/>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30AD4429-2A3F-98F6-1E3F-75B653C49061}"/>
              </a:ext>
            </a:extLst>
          </p:cNvPr>
          <p:cNvSpPr>
            <a:spLocks noGrp="1"/>
          </p:cNvSpPr>
          <p:nvPr>
            <p:ph idx="1"/>
          </p:nvPr>
        </p:nvSpPr>
        <p:spPr>
          <a:xfrm>
            <a:off x="665069" y="1414198"/>
            <a:ext cx="3168852" cy="2014802"/>
          </a:xfrm>
        </p:spPr>
        <p:txBody>
          <a:bodyPr>
            <a:noAutofit/>
          </a:bodyPr>
          <a:lstStyle/>
          <a:p>
            <a:r>
              <a:rPr lang="lv-LV" sz="1800" b="0" i="0" u="sng" dirty="0">
                <a:effectLst/>
                <a:highlight>
                  <a:srgbClr val="FFFFFF"/>
                </a:highlight>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2023. gada EK Ziņojums par Latviju</a:t>
            </a:r>
            <a:endParaRPr lang="lv-LV" sz="1800" b="0" i="0" u="sng" dirty="0">
              <a:effectLst/>
              <a:highlight>
                <a:srgbClr val="FFFFFF"/>
              </a:highlight>
              <a:latin typeface="Verdana" panose="020B0604030504040204" pitchFamily="34" charset="0"/>
              <a:ea typeface="Verdana" panose="020B0604030504040204" pitchFamily="34" charset="0"/>
            </a:endParaRPr>
          </a:p>
          <a:p>
            <a:r>
              <a:rPr lang="lv-LV" sz="1800" b="0" i="0" u="sng" dirty="0">
                <a:effectLst/>
                <a:highlight>
                  <a:srgbClr val="FFFFFF"/>
                </a:highlight>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ES Padomes 2023.gada rekomendācijas Latvijai</a:t>
            </a:r>
            <a:endParaRPr lang="lv-LV" sz="1800" b="0" i="0" u="sng" dirty="0">
              <a:effectLst/>
              <a:highlight>
                <a:srgbClr val="FFFFFF"/>
              </a:highlight>
              <a:latin typeface="Verdana" panose="020B0604030504040204" pitchFamily="34" charset="0"/>
              <a:ea typeface="Verdana" panose="020B0604030504040204" pitchFamily="34" charset="0"/>
            </a:endParaRPr>
          </a:p>
          <a:p>
            <a:r>
              <a:rPr lang="lv-LV" sz="1800" b="0" i="0" u="sng" strike="noStrike" dirty="0">
                <a:effectLst/>
                <a:highlight>
                  <a:srgbClr val="FFFFFF"/>
                </a:highlight>
                <a:latin typeface="Verdana" panose="020B060403050404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2023. gada progresa ziņojums par Latvijas NRP īstenošanu</a:t>
            </a:r>
            <a:endParaRPr lang="lv-LV" sz="1800" b="0" i="0" u="sng" dirty="0">
              <a:effectLst/>
              <a:highlight>
                <a:srgbClr val="FFFFFF"/>
              </a:highlight>
              <a:latin typeface="Verdana" panose="020B0604030504040204" pitchFamily="34" charset="0"/>
              <a:ea typeface="Verdana" panose="020B0604030504040204" pitchFamily="34" charset="0"/>
            </a:endParaRPr>
          </a:p>
          <a:p>
            <a:pPr marL="0" indent="0">
              <a:buNone/>
            </a:pPr>
            <a:endParaRPr lang="lv-LV" sz="1800" b="0" i="0" u="sng" dirty="0">
              <a:effectLst/>
              <a:highlight>
                <a:srgbClr val="FFFFFF"/>
              </a:highlight>
              <a:latin typeface="Verdana" panose="020B0604030504040204" pitchFamily="34" charset="0"/>
              <a:ea typeface="Verdana" panose="020B0604030504040204" pitchFamily="34" charset="0"/>
            </a:endParaRPr>
          </a:p>
          <a:p>
            <a:pPr marL="0" indent="0">
              <a:buNone/>
            </a:pPr>
            <a:endParaRPr lang="lv-LV" sz="1800"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2557AB9B-FD4C-5D74-25A6-72F14050EA67}"/>
              </a:ext>
            </a:extLst>
          </p:cNvPr>
          <p:cNvPicPr>
            <a:picLocks noChangeAspect="1"/>
          </p:cNvPicPr>
          <p:nvPr/>
        </p:nvPicPr>
        <p:blipFill>
          <a:blip r:embed="rId7"/>
          <a:stretch>
            <a:fillRect/>
          </a:stretch>
        </p:blipFill>
        <p:spPr>
          <a:xfrm>
            <a:off x="4072270" y="404986"/>
            <a:ext cx="7452625" cy="6048027"/>
          </a:xfrm>
          <a:prstGeom prst="rect">
            <a:avLst/>
          </a:prstGeom>
        </p:spPr>
      </p:pic>
      <p:sp>
        <p:nvSpPr>
          <p:cNvPr id="4" name="TextBox 3">
            <a:extLst>
              <a:ext uri="{FF2B5EF4-FFF2-40B4-BE49-F238E27FC236}">
                <a16:creationId xmlns:a16="http://schemas.microsoft.com/office/drawing/2014/main" id="{13B09AE4-E794-C283-8CC0-24B8E6643EC3}"/>
              </a:ext>
            </a:extLst>
          </p:cNvPr>
          <p:cNvSpPr txBox="1"/>
          <p:nvPr/>
        </p:nvSpPr>
        <p:spPr>
          <a:xfrm>
            <a:off x="669000" y="5453622"/>
            <a:ext cx="2590661" cy="738664"/>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Avots: https://www.em.gov.lv/lv/eiropas-semestris</a:t>
            </a:r>
          </a:p>
        </p:txBody>
      </p:sp>
      <p:sp>
        <p:nvSpPr>
          <p:cNvPr id="6" name="TextBox 5">
            <a:extLst>
              <a:ext uri="{FF2B5EF4-FFF2-40B4-BE49-F238E27FC236}">
                <a16:creationId xmlns:a16="http://schemas.microsoft.com/office/drawing/2014/main" id="{57C51036-D808-5B5E-C904-E82A8714E519}"/>
              </a:ext>
            </a:extLst>
          </p:cNvPr>
          <p:cNvSpPr txBox="1"/>
          <p:nvPr/>
        </p:nvSpPr>
        <p:spPr>
          <a:xfrm>
            <a:off x="426720" y="3429000"/>
            <a:ext cx="3075222" cy="646331"/>
          </a:xfrm>
          <a:prstGeom prst="rect">
            <a:avLst/>
          </a:prstGeom>
          <a:noFill/>
        </p:spPr>
        <p:txBody>
          <a:bodyPr wrap="square" rtlCol="0">
            <a:spAutoFit/>
          </a:bodyPr>
          <a:lstStyle/>
          <a:p>
            <a:endParaRPr lang="lv-LV" dirty="0"/>
          </a:p>
          <a:p>
            <a:endParaRPr lang="lv-LV" dirty="0"/>
          </a:p>
        </p:txBody>
      </p:sp>
    </p:spTree>
    <p:extLst>
      <p:ext uri="{BB962C8B-B14F-4D97-AF65-F5344CB8AC3E}">
        <p14:creationId xmlns:p14="http://schemas.microsoft.com/office/powerpoint/2010/main" val="240460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AFDAC3BC-0CB0-4309-0E45-A3D465379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49151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6010</TotalTime>
  <Words>1633</Words>
  <Application>Microsoft Office PowerPoint</Application>
  <PresentationFormat>Platekrāna</PresentationFormat>
  <Paragraphs>120</Paragraphs>
  <Slides>11</Slides>
  <Notes>10</Notes>
  <HiddenSlides>0</HiddenSlides>
  <MMClips>0</MMClips>
  <ScaleCrop>false</ScaleCrop>
  <HeadingPairs>
    <vt:vector size="6" baseType="variant">
      <vt:variant>
        <vt:lpstr>Lietotie fonti</vt:lpstr>
      </vt:variant>
      <vt:variant>
        <vt:i4>7</vt:i4>
      </vt:variant>
      <vt:variant>
        <vt:lpstr>Dizains</vt:lpstr>
      </vt:variant>
      <vt:variant>
        <vt:i4>2</vt:i4>
      </vt:variant>
      <vt:variant>
        <vt:lpstr>Slaidu virsraksti</vt:lpstr>
      </vt:variant>
      <vt:variant>
        <vt:i4>11</vt:i4>
      </vt:variant>
    </vt:vector>
  </HeadingPairs>
  <TitlesOfParts>
    <vt:vector size="20" baseType="lpstr">
      <vt:lpstr>Arial</vt:lpstr>
      <vt:lpstr>Calibri</vt:lpstr>
      <vt:lpstr>Calibri Light</vt:lpstr>
      <vt:lpstr>Symbol</vt:lpstr>
      <vt:lpstr>Times New Roman</vt:lpstr>
      <vt:lpstr>Verdana</vt:lpstr>
      <vt:lpstr>Wingdings</vt:lpstr>
      <vt:lpstr>Office Theme</vt:lpstr>
      <vt:lpstr>89_Prezentacija_templateLV</vt:lpstr>
      <vt:lpstr>Ilgtspēja valsts pārvaldē:  No stratēģijas līdz rīcībai</vt:lpstr>
      <vt:lpstr>PowerPoint prezentācija</vt:lpstr>
      <vt:lpstr>PowerPoint prezentācija</vt:lpstr>
      <vt:lpstr>PowerPoint prezentācija</vt:lpstr>
      <vt:lpstr>PowerPoint prezentācija</vt:lpstr>
      <vt:lpstr>ANO Dienaskārtība2030  Latvijas pieeja </vt:lpstr>
      <vt:lpstr>Latvijas sniegums  ANO IAM īstenošanā</vt:lpstr>
      <vt:lpstr>ES līmenī</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Ilgtspēja valsts pārvaldē:  No stratēģijas līdz rīcībai</dc:title>
  <dc:creator>Iveta Ozolina</dc:creator>
  <cp:lastModifiedBy>Irēna Lavrinoviča</cp:lastModifiedBy>
  <cp:revision>45</cp:revision>
  <dcterms:created xsi:type="dcterms:W3CDTF">2024-10-30T14:55:46Z</dcterms:created>
  <dcterms:modified xsi:type="dcterms:W3CDTF">2024-11-22T10:57:54Z</dcterms:modified>
</cp:coreProperties>
</file>